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9.jpg" ContentType="image/jpeg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2.jpg" ContentType="image/jpeg"/>
  <Override PartName="/ppt/media/image23.jpg" ContentType="image/jpeg"/>
  <Override PartName="/ppt/notesSlides/notesSlide1.xml" ContentType="application/vnd.openxmlformats-officedocument.presentationml.notesSlide+xml"/>
  <Override PartName="/ppt/media/image55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9" r:id="rId2"/>
    <p:sldId id="281" r:id="rId3"/>
    <p:sldId id="311" r:id="rId4"/>
    <p:sldId id="336" r:id="rId5"/>
    <p:sldId id="366" r:id="rId6"/>
    <p:sldId id="337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35" r:id="rId15"/>
    <p:sldId id="324" r:id="rId16"/>
    <p:sldId id="329" r:id="rId17"/>
    <p:sldId id="330" r:id="rId18"/>
    <p:sldId id="338" r:id="rId19"/>
    <p:sldId id="342" r:id="rId20"/>
    <p:sldId id="339" r:id="rId21"/>
    <p:sldId id="341" r:id="rId22"/>
    <p:sldId id="343" r:id="rId23"/>
    <p:sldId id="344" r:id="rId24"/>
    <p:sldId id="345" r:id="rId25"/>
    <p:sldId id="346" r:id="rId26"/>
    <p:sldId id="367" r:id="rId27"/>
    <p:sldId id="356" r:id="rId28"/>
    <p:sldId id="350" r:id="rId29"/>
    <p:sldId id="351" r:id="rId30"/>
    <p:sldId id="352" r:id="rId31"/>
    <p:sldId id="353" r:id="rId32"/>
    <p:sldId id="355" r:id="rId33"/>
    <p:sldId id="357" r:id="rId34"/>
    <p:sldId id="358" r:id="rId35"/>
    <p:sldId id="359" r:id="rId36"/>
    <p:sldId id="360" r:id="rId37"/>
    <p:sldId id="361" r:id="rId38"/>
    <p:sldId id="363" r:id="rId39"/>
    <p:sldId id="364" r:id="rId40"/>
    <p:sldId id="365" r:id="rId41"/>
  </p:sldIdLst>
  <p:sldSz cx="9144000" cy="6858000" type="screen4x3"/>
  <p:notesSz cx="9925050" cy="67960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CC0000"/>
    <a:srgbClr val="D8A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46" autoAdjust="0"/>
  </p:normalViewPr>
  <p:slideViewPr>
    <p:cSldViewPr>
      <p:cViewPr varScale="1">
        <p:scale>
          <a:sx n="85" d="100"/>
          <a:sy n="85" d="100"/>
        </p:scale>
        <p:origin x="137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C5169-A673-4D1A-9109-2056B43D248A}" type="doc">
      <dgm:prSet loTypeId="urn:microsoft.com/office/officeart/2005/8/layout/cycle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EA03FEA0-6DB3-4FDF-B8A8-61C1FC164786}">
      <dgm:prSet phldrT="[Testo]"/>
      <dgm:spPr/>
      <dgm:t>
        <a:bodyPr/>
        <a:lstStyle/>
        <a:p>
          <a:r>
            <a:rPr lang="it-IT" dirty="0" smtClean="0"/>
            <a:t>Transizione digitale</a:t>
          </a:r>
          <a:endParaRPr lang="it-IT" dirty="0"/>
        </a:p>
      </dgm:t>
    </dgm:pt>
    <dgm:pt modelId="{62EFF33C-15BC-424C-80D1-0F8F8E6C6E26}" type="parTrans" cxnId="{5CB0AD60-B4A6-4A32-AC2F-E5F2C43A9E28}">
      <dgm:prSet/>
      <dgm:spPr/>
      <dgm:t>
        <a:bodyPr/>
        <a:lstStyle/>
        <a:p>
          <a:endParaRPr lang="it-IT"/>
        </a:p>
      </dgm:t>
    </dgm:pt>
    <dgm:pt modelId="{8BBFEFDC-13FC-4C79-B7B5-C56129D93E06}" type="sibTrans" cxnId="{5CB0AD60-B4A6-4A32-AC2F-E5F2C43A9E28}">
      <dgm:prSet/>
      <dgm:spPr/>
      <dgm:t>
        <a:bodyPr/>
        <a:lstStyle/>
        <a:p>
          <a:endParaRPr lang="it-IT"/>
        </a:p>
      </dgm:t>
    </dgm:pt>
    <dgm:pt modelId="{747B08DC-7731-46DA-90DC-C68BD764C8AD}">
      <dgm:prSet phldrT="[Testo]"/>
      <dgm:spPr/>
      <dgm:t>
        <a:bodyPr/>
        <a:lstStyle/>
        <a:p>
          <a:r>
            <a:rPr lang="it-IT" dirty="0" smtClean="0"/>
            <a:t>Transizione ambientale</a:t>
          </a:r>
          <a:endParaRPr lang="it-IT" dirty="0"/>
        </a:p>
      </dgm:t>
    </dgm:pt>
    <dgm:pt modelId="{734FAD7E-FBED-4731-82DB-0879426C2B80}" type="parTrans" cxnId="{68DC8617-FD8A-4D5D-BB8E-9F3D50D94DC9}">
      <dgm:prSet/>
      <dgm:spPr/>
      <dgm:t>
        <a:bodyPr/>
        <a:lstStyle/>
        <a:p>
          <a:endParaRPr lang="it-IT"/>
        </a:p>
      </dgm:t>
    </dgm:pt>
    <dgm:pt modelId="{3EF1F292-C658-40A9-ABB1-BE372DA0DDD5}" type="sibTrans" cxnId="{68DC8617-FD8A-4D5D-BB8E-9F3D50D94DC9}">
      <dgm:prSet/>
      <dgm:spPr/>
      <dgm:t>
        <a:bodyPr/>
        <a:lstStyle/>
        <a:p>
          <a:endParaRPr lang="it-IT"/>
        </a:p>
      </dgm:t>
    </dgm:pt>
    <dgm:pt modelId="{D29A14B8-5697-4E99-9BA1-9AB644E4FB3D}">
      <dgm:prSet phldrT="[Testo]"/>
      <dgm:spPr/>
      <dgm:t>
        <a:bodyPr/>
        <a:lstStyle/>
        <a:p>
          <a:r>
            <a:rPr lang="it-IT" dirty="0" smtClean="0"/>
            <a:t>Transizione demografica</a:t>
          </a:r>
          <a:endParaRPr lang="it-IT" dirty="0"/>
        </a:p>
      </dgm:t>
    </dgm:pt>
    <dgm:pt modelId="{786970B5-69DD-4CEE-9911-D5CA4B904E5B}" type="parTrans" cxnId="{8E7ECC73-4398-4ED7-9D62-B95B8E3BCD4E}">
      <dgm:prSet/>
      <dgm:spPr/>
      <dgm:t>
        <a:bodyPr/>
        <a:lstStyle/>
        <a:p>
          <a:endParaRPr lang="it-IT"/>
        </a:p>
      </dgm:t>
    </dgm:pt>
    <dgm:pt modelId="{463E945C-5DD1-473E-8A29-DA865960D902}" type="sibTrans" cxnId="{8E7ECC73-4398-4ED7-9D62-B95B8E3BCD4E}">
      <dgm:prSet/>
      <dgm:spPr/>
      <dgm:t>
        <a:bodyPr/>
        <a:lstStyle/>
        <a:p>
          <a:endParaRPr lang="it-IT"/>
        </a:p>
      </dgm:t>
    </dgm:pt>
    <dgm:pt modelId="{F235C868-2683-45FA-9F10-480C3AD82751}">
      <dgm:prSet phldrT="[Testo]"/>
      <dgm:spPr>
        <a:solidFill>
          <a:schemeClr val="accent4"/>
        </a:solidFill>
      </dgm:spPr>
      <dgm:t>
        <a:bodyPr/>
        <a:lstStyle/>
        <a:p>
          <a:r>
            <a:rPr lang="it-IT" dirty="0" smtClean="0"/>
            <a:t>Politiche comunitarie e nazionali</a:t>
          </a:r>
          <a:endParaRPr lang="it-IT" dirty="0"/>
        </a:p>
      </dgm:t>
    </dgm:pt>
    <dgm:pt modelId="{3139EC3A-022F-4782-8AD4-C9E16AFF178F}" type="parTrans" cxnId="{21F9D184-B78C-42AA-A33F-178195B52960}">
      <dgm:prSet/>
      <dgm:spPr/>
      <dgm:t>
        <a:bodyPr/>
        <a:lstStyle/>
        <a:p>
          <a:endParaRPr lang="it-IT"/>
        </a:p>
      </dgm:t>
    </dgm:pt>
    <dgm:pt modelId="{032945EA-6BC1-4C12-A50A-4007AA5FF8D9}" type="sibTrans" cxnId="{21F9D184-B78C-42AA-A33F-178195B52960}">
      <dgm:prSet/>
      <dgm:spPr/>
      <dgm:t>
        <a:bodyPr/>
        <a:lstStyle/>
        <a:p>
          <a:endParaRPr lang="it-IT"/>
        </a:p>
      </dgm:t>
    </dgm:pt>
    <dgm:pt modelId="{4089BA80-BDAF-495B-BB9E-7B86F1F54892}">
      <dgm:prSet phldrT="[Testo]"/>
      <dgm:spPr/>
      <dgm:t>
        <a:bodyPr/>
        <a:lstStyle/>
        <a:p>
          <a:r>
            <a:rPr lang="it-IT" dirty="0" smtClean="0"/>
            <a:t>Contesto socio-economico</a:t>
          </a:r>
          <a:endParaRPr lang="it-IT" dirty="0"/>
        </a:p>
      </dgm:t>
    </dgm:pt>
    <dgm:pt modelId="{C1125783-ECFE-4629-A9CB-5E74ADFE68ED}" type="parTrans" cxnId="{E8DF97C2-9E15-4A95-A739-8456358E36BF}">
      <dgm:prSet/>
      <dgm:spPr/>
      <dgm:t>
        <a:bodyPr/>
        <a:lstStyle/>
        <a:p>
          <a:endParaRPr lang="it-IT"/>
        </a:p>
      </dgm:t>
    </dgm:pt>
    <dgm:pt modelId="{6B85B370-6BFF-451D-999F-B67B0D2B52C2}" type="sibTrans" cxnId="{E8DF97C2-9E15-4A95-A739-8456358E36BF}">
      <dgm:prSet/>
      <dgm:spPr/>
      <dgm:t>
        <a:bodyPr/>
        <a:lstStyle/>
        <a:p>
          <a:endParaRPr lang="it-IT"/>
        </a:p>
      </dgm:t>
    </dgm:pt>
    <dgm:pt modelId="{A4FC198F-DBD5-48D9-86BC-76BC651B0AF3}" type="pres">
      <dgm:prSet presAssocID="{B9FC5169-A673-4D1A-9109-2056B43D24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114E3EC-0A2E-4766-9F7D-8552C5643974}" type="pres">
      <dgm:prSet presAssocID="{EA03FEA0-6DB3-4FDF-B8A8-61C1FC16478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F557C8-23BB-46A5-84C2-CDCCE1264B79}" type="pres">
      <dgm:prSet presAssocID="{EA03FEA0-6DB3-4FDF-B8A8-61C1FC164786}" presName="spNode" presStyleCnt="0"/>
      <dgm:spPr/>
    </dgm:pt>
    <dgm:pt modelId="{D4B8A867-B657-4540-B3D1-81CAF2E038E5}" type="pres">
      <dgm:prSet presAssocID="{8BBFEFDC-13FC-4C79-B7B5-C56129D93E06}" presName="sibTrans" presStyleLbl="sibTrans1D1" presStyleIdx="0" presStyleCnt="5"/>
      <dgm:spPr/>
      <dgm:t>
        <a:bodyPr/>
        <a:lstStyle/>
        <a:p>
          <a:endParaRPr lang="it-IT"/>
        </a:p>
      </dgm:t>
    </dgm:pt>
    <dgm:pt modelId="{C75D4DE0-5680-4267-9218-E04549D1A946}" type="pres">
      <dgm:prSet presAssocID="{747B08DC-7731-46DA-90DC-C68BD764C8A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3505C5-797A-4CDA-A5B8-3A44E0409CE4}" type="pres">
      <dgm:prSet presAssocID="{747B08DC-7731-46DA-90DC-C68BD764C8AD}" presName="spNode" presStyleCnt="0"/>
      <dgm:spPr/>
    </dgm:pt>
    <dgm:pt modelId="{86AD8CD3-95E2-41FA-9633-50218D7D6C0D}" type="pres">
      <dgm:prSet presAssocID="{3EF1F292-C658-40A9-ABB1-BE372DA0DDD5}" presName="sibTrans" presStyleLbl="sibTrans1D1" presStyleIdx="1" presStyleCnt="5"/>
      <dgm:spPr/>
      <dgm:t>
        <a:bodyPr/>
        <a:lstStyle/>
        <a:p>
          <a:endParaRPr lang="it-IT"/>
        </a:p>
      </dgm:t>
    </dgm:pt>
    <dgm:pt modelId="{5D0CEBD2-ECF2-4B85-B480-D86531959DB4}" type="pres">
      <dgm:prSet presAssocID="{D29A14B8-5697-4E99-9BA1-9AB644E4FB3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5BC161-8DC9-4532-A374-B0BC533B74AD}" type="pres">
      <dgm:prSet presAssocID="{D29A14B8-5697-4E99-9BA1-9AB644E4FB3D}" presName="spNode" presStyleCnt="0"/>
      <dgm:spPr/>
    </dgm:pt>
    <dgm:pt modelId="{633F4B40-7E4F-40DD-B8D1-BD8D3AB5098A}" type="pres">
      <dgm:prSet presAssocID="{463E945C-5DD1-473E-8A29-DA865960D902}" presName="sibTrans" presStyleLbl="sibTrans1D1" presStyleIdx="2" presStyleCnt="5"/>
      <dgm:spPr/>
      <dgm:t>
        <a:bodyPr/>
        <a:lstStyle/>
        <a:p>
          <a:endParaRPr lang="it-IT"/>
        </a:p>
      </dgm:t>
    </dgm:pt>
    <dgm:pt modelId="{BA2C3A0A-C2D5-4133-AC6F-21ABF15E08C8}" type="pres">
      <dgm:prSet presAssocID="{F235C868-2683-45FA-9F10-480C3AD8275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3DDA87-732E-4387-B1D6-62DC56335223}" type="pres">
      <dgm:prSet presAssocID="{F235C868-2683-45FA-9F10-480C3AD82751}" presName="spNode" presStyleCnt="0"/>
      <dgm:spPr/>
    </dgm:pt>
    <dgm:pt modelId="{EDD6F304-DAB9-4A69-8ABB-E179E968B1C8}" type="pres">
      <dgm:prSet presAssocID="{032945EA-6BC1-4C12-A50A-4007AA5FF8D9}" presName="sibTrans" presStyleLbl="sibTrans1D1" presStyleIdx="3" presStyleCnt="5"/>
      <dgm:spPr/>
      <dgm:t>
        <a:bodyPr/>
        <a:lstStyle/>
        <a:p>
          <a:endParaRPr lang="it-IT"/>
        </a:p>
      </dgm:t>
    </dgm:pt>
    <dgm:pt modelId="{A8962EFE-A015-4F58-90F0-3CB0CD5D5BDB}" type="pres">
      <dgm:prSet presAssocID="{4089BA80-BDAF-495B-BB9E-7B86F1F548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7FBE67-5382-4EEF-AA73-EA85D2B28740}" type="pres">
      <dgm:prSet presAssocID="{4089BA80-BDAF-495B-BB9E-7B86F1F54892}" presName="spNode" presStyleCnt="0"/>
      <dgm:spPr/>
    </dgm:pt>
    <dgm:pt modelId="{A89C1977-AD8C-4B2D-BB42-52FF54ADE379}" type="pres">
      <dgm:prSet presAssocID="{6B85B370-6BFF-451D-999F-B67B0D2B52C2}" presName="sibTrans" presStyleLbl="sibTrans1D1" presStyleIdx="4" presStyleCnt="5"/>
      <dgm:spPr/>
      <dgm:t>
        <a:bodyPr/>
        <a:lstStyle/>
        <a:p>
          <a:endParaRPr lang="it-IT"/>
        </a:p>
      </dgm:t>
    </dgm:pt>
  </dgm:ptLst>
  <dgm:cxnLst>
    <dgm:cxn modelId="{0D5B38E2-DB88-469F-A02F-CFC4674815F3}" type="presOf" srcId="{F235C868-2683-45FA-9F10-480C3AD82751}" destId="{BA2C3A0A-C2D5-4133-AC6F-21ABF15E08C8}" srcOrd="0" destOrd="0" presId="urn:microsoft.com/office/officeart/2005/8/layout/cycle6"/>
    <dgm:cxn modelId="{B26C06B1-1DE9-4DAB-886B-24BAD072647F}" type="presOf" srcId="{EA03FEA0-6DB3-4FDF-B8A8-61C1FC164786}" destId="{1114E3EC-0A2E-4766-9F7D-8552C5643974}" srcOrd="0" destOrd="0" presId="urn:microsoft.com/office/officeart/2005/8/layout/cycle6"/>
    <dgm:cxn modelId="{47707441-D9D8-45E3-B55D-308590660B2B}" type="presOf" srcId="{4089BA80-BDAF-495B-BB9E-7B86F1F54892}" destId="{A8962EFE-A015-4F58-90F0-3CB0CD5D5BDB}" srcOrd="0" destOrd="0" presId="urn:microsoft.com/office/officeart/2005/8/layout/cycle6"/>
    <dgm:cxn modelId="{1C742E94-F622-4207-94C4-0A48CC27E97E}" type="presOf" srcId="{032945EA-6BC1-4C12-A50A-4007AA5FF8D9}" destId="{EDD6F304-DAB9-4A69-8ABB-E179E968B1C8}" srcOrd="0" destOrd="0" presId="urn:microsoft.com/office/officeart/2005/8/layout/cycle6"/>
    <dgm:cxn modelId="{5C71BD02-EA83-49DC-A683-585F1DD9D5C5}" type="presOf" srcId="{463E945C-5DD1-473E-8A29-DA865960D902}" destId="{633F4B40-7E4F-40DD-B8D1-BD8D3AB5098A}" srcOrd="0" destOrd="0" presId="urn:microsoft.com/office/officeart/2005/8/layout/cycle6"/>
    <dgm:cxn modelId="{4186AF79-309D-470C-9D84-CE3957303CF2}" type="presOf" srcId="{3EF1F292-C658-40A9-ABB1-BE372DA0DDD5}" destId="{86AD8CD3-95E2-41FA-9633-50218D7D6C0D}" srcOrd="0" destOrd="0" presId="urn:microsoft.com/office/officeart/2005/8/layout/cycle6"/>
    <dgm:cxn modelId="{68DC8617-FD8A-4D5D-BB8E-9F3D50D94DC9}" srcId="{B9FC5169-A673-4D1A-9109-2056B43D248A}" destId="{747B08DC-7731-46DA-90DC-C68BD764C8AD}" srcOrd="1" destOrd="0" parTransId="{734FAD7E-FBED-4731-82DB-0879426C2B80}" sibTransId="{3EF1F292-C658-40A9-ABB1-BE372DA0DDD5}"/>
    <dgm:cxn modelId="{E3FAF9D1-F662-409C-954A-CA0DDF40B2C6}" type="presOf" srcId="{6B85B370-6BFF-451D-999F-B67B0D2B52C2}" destId="{A89C1977-AD8C-4B2D-BB42-52FF54ADE379}" srcOrd="0" destOrd="0" presId="urn:microsoft.com/office/officeart/2005/8/layout/cycle6"/>
    <dgm:cxn modelId="{B5F8A501-794B-400D-9527-894C959E4002}" type="presOf" srcId="{D29A14B8-5697-4E99-9BA1-9AB644E4FB3D}" destId="{5D0CEBD2-ECF2-4B85-B480-D86531959DB4}" srcOrd="0" destOrd="0" presId="urn:microsoft.com/office/officeart/2005/8/layout/cycle6"/>
    <dgm:cxn modelId="{5F4A15C0-38FF-4115-8648-5BFF97278E6C}" type="presOf" srcId="{747B08DC-7731-46DA-90DC-C68BD764C8AD}" destId="{C75D4DE0-5680-4267-9218-E04549D1A946}" srcOrd="0" destOrd="0" presId="urn:microsoft.com/office/officeart/2005/8/layout/cycle6"/>
    <dgm:cxn modelId="{21F9D184-B78C-42AA-A33F-178195B52960}" srcId="{B9FC5169-A673-4D1A-9109-2056B43D248A}" destId="{F235C868-2683-45FA-9F10-480C3AD82751}" srcOrd="3" destOrd="0" parTransId="{3139EC3A-022F-4782-8AD4-C9E16AFF178F}" sibTransId="{032945EA-6BC1-4C12-A50A-4007AA5FF8D9}"/>
    <dgm:cxn modelId="{5DDE846B-F9F3-4DD9-A2C9-CE3AA90BDC8F}" type="presOf" srcId="{8BBFEFDC-13FC-4C79-B7B5-C56129D93E06}" destId="{D4B8A867-B657-4540-B3D1-81CAF2E038E5}" srcOrd="0" destOrd="0" presId="urn:microsoft.com/office/officeart/2005/8/layout/cycle6"/>
    <dgm:cxn modelId="{E8DF97C2-9E15-4A95-A739-8456358E36BF}" srcId="{B9FC5169-A673-4D1A-9109-2056B43D248A}" destId="{4089BA80-BDAF-495B-BB9E-7B86F1F54892}" srcOrd="4" destOrd="0" parTransId="{C1125783-ECFE-4629-A9CB-5E74ADFE68ED}" sibTransId="{6B85B370-6BFF-451D-999F-B67B0D2B52C2}"/>
    <dgm:cxn modelId="{34ED483C-CD03-4253-87A6-9AA5F2EBBAE2}" type="presOf" srcId="{B9FC5169-A673-4D1A-9109-2056B43D248A}" destId="{A4FC198F-DBD5-48D9-86BC-76BC651B0AF3}" srcOrd="0" destOrd="0" presId="urn:microsoft.com/office/officeart/2005/8/layout/cycle6"/>
    <dgm:cxn modelId="{8E7ECC73-4398-4ED7-9D62-B95B8E3BCD4E}" srcId="{B9FC5169-A673-4D1A-9109-2056B43D248A}" destId="{D29A14B8-5697-4E99-9BA1-9AB644E4FB3D}" srcOrd="2" destOrd="0" parTransId="{786970B5-69DD-4CEE-9911-D5CA4B904E5B}" sibTransId="{463E945C-5DD1-473E-8A29-DA865960D902}"/>
    <dgm:cxn modelId="{5CB0AD60-B4A6-4A32-AC2F-E5F2C43A9E28}" srcId="{B9FC5169-A673-4D1A-9109-2056B43D248A}" destId="{EA03FEA0-6DB3-4FDF-B8A8-61C1FC164786}" srcOrd="0" destOrd="0" parTransId="{62EFF33C-15BC-424C-80D1-0F8F8E6C6E26}" sibTransId="{8BBFEFDC-13FC-4C79-B7B5-C56129D93E06}"/>
    <dgm:cxn modelId="{DAD34045-2912-4B61-AC01-BE8CD79C60B8}" type="presParOf" srcId="{A4FC198F-DBD5-48D9-86BC-76BC651B0AF3}" destId="{1114E3EC-0A2E-4766-9F7D-8552C5643974}" srcOrd="0" destOrd="0" presId="urn:microsoft.com/office/officeart/2005/8/layout/cycle6"/>
    <dgm:cxn modelId="{0172B052-B2A3-4753-96AE-AD1F30C4C8E9}" type="presParOf" srcId="{A4FC198F-DBD5-48D9-86BC-76BC651B0AF3}" destId="{B4F557C8-23BB-46A5-84C2-CDCCE1264B79}" srcOrd="1" destOrd="0" presId="urn:microsoft.com/office/officeart/2005/8/layout/cycle6"/>
    <dgm:cxn modelId="{E73BBCC7-842E-49A4-A97A-D34CCB4E1725}" type="presParOf" srcId="{A4FC198F-DBD5-48D9-86BC-76BC651B0AF3}" destId="{D4B8A867-B657-4540-B3D1-81CAF2E038E5}" srcOrd="2" destOrd="0" presId="urn:microsoft.com/office/officeart/2005/8/layout/cycle6"/>
    <dgm:cxn modelId="{035725FE-38E4-4BC0-91B4-CA2B5D7F92E4}" type="presParOf" srcId="{A4FC198F-DBD5-48D9-86BC-76BC651B0AF3}" destId="{C75D4DE0-5680-4267-9218-E04549D1A946}" srcOrd="3" destOrd="0" presId="urn:microsoft.com/office/officeart/2005/8/layout/cycle6"/>
    <dgm:cxn modelId="{4728DFE9-3DB5-40D8-8D0A-1FA9F3D6F81D}" type="presParOf" srcId="{A4FC198F-DBD5-48D9-86BC-76BC651B0AF3}" destId="{213505C5-797A-4CDA-A5B8-3A44E0409CE4}" srcOrd="4" destOrd="0" presId="urn:microsoft.com/office/officeart/2005/8/layout/cycle6"/>
    <dgm:cxn modelId="{335D1C5A-D431-448E-817D-E9C08334D6FC}" type="presParOf" srcId="{A4FC198F-DBD5-48D9-86BC-76BC651B0AF3}" destId="{86AD8CD3-95E2-41FA-9633-50218D7D6C0D}" srcOrd="5" destOrd="0" presId="urn:microsoft.com/office/officeart/2005/8/layout/cycle6"/>
    <dgm:cxn modelId="{B9537502-86ED-458A-85A8-9D68D344343C}" type="presParOf" srcId="{A4FC198F-DBD5-48D9-86BC-76BC651B0AF3}" destId="{5D0CEBD2-ECF2-4B85-B480-D86531959DB4}" srcOrd="6" destOrd="0" presId="urn:microsoft.com/office/officeart/2005/8/layout/cycle6"/>
    <dgm:cxn modelId="{5E1C6617-6DE0-405A-9749-5D22C818A4EB}" type="presParOf" srcId="{A4FC198F-DBD5-48D9-86BC-76BC651B0AF3}" destId="{9D5BC161-8DC9-4532-A374-B0BC533B74AD}" srcOrd="7" destOrd="0" presId="urn:microsoft.com/office/officeart/2005/8/layout/cycle6"/>
    <dgm:cxn modelId="{47B5191F-1DE5-4E6A-8ACC-53DEEE8E6D89}" type="presParOf" srcId="{A4FC198F-DBD5-48D9-86BC-76BC651B0AF3}" destId="{633F4B40-7E4F-40DD-B8D1-BD8D3AB5098A}" srcOrd="8" destOrd="0" presId="urn:microsoft.com/office/officeart/2005/8/layout/cycle6"/>
    <dgm:cxn modelId="{B2050BC6-4412-47E2-9436-26A0D02C1D69}" type="presParOf" srcId="{A4FC198F-DBD5-48D9-86BC-76BC651B0AF3}" destId="{BA2C3A0A-C2D5-4133-AC6F-21ABF15E08C8}" srcOrd="9" destOrd="0" presId="urn:microsoft.com/office/officeart/2005/8/layout/cycle6"/>
    <dgm:cxn modelId="{F5BB23DB-46CC-490C-A489-DBCC7F3AFF35}" type="presParOf" srcId="{A4FC198F-DBD5-48D9-86BC-76BC651B0AF3}" destId="{3D3DDA87-732E-4387-B1D6-62DC56335223}" srcOrd="10" destOrd="0" presId="urn:microsoft.com/office/officeart/2005/8/layout/cycle6"/>
    <dgm:cxn modelId="{7E59AAA6-00BA-4449-8722-FC0DB9EDCCCE}" type="presParOf" srcId="{A4FC198F-DBD5-48D9-86BC-76BC651B0AF3}" destId="{EDD6F304-DAB9-4A69-8ABB-E179E968B1C8}" srcOrd="11" destOrd="0" presId="urn:microsoft.com/office/officeart/2005/8/layout/cycle6"/>
    <dgm:cxn modelId="{8B5083F7-2FAF-4FAC-BA38-9F5BAED0470B}" type="presParOf" srcId="{A4FC198F-DBD5-48D9-86BC-76BC651B0AF3}" destId="{A8962EFE-A015-4F58-90F0-3CB0CD5D5BDB}" srcOrd="12" destOrd="0" presId="urn:microsoft.com/office/officeart/2005/8/layout/cycle6"/>
    <dgm:cxn modelId="{3981DB6A-DCF3-4A29-80B1-299E91755A64}" type="presParOf" srcId="{A4FC198F-DBD5-48D9-86BC-76BC651B0AF3}" destId="{EF7FBE67-5382-4EEF-AA73-EA85D2B28740}" srcOrd="13" destOrd="0" presId="urn:microsoft.com/office/officeart/2005/8/layout/cycle6"/>
    <dgm:cxn modelId="{478FD1CB-85EF-4A5A-AC2A-33D408C53E4E}" type="presParOf" srcId="{A4FC198F-DBD5-48D9-86BC-76BC651B0AF3}" destId="{A89C1977-AD8C-4B2D-BB42-52FF54ADE37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4E3EC-0A2E-4766-9F7D-8552C5643974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Transizione digitale</a:t>
          </a:r>
          <a:endParaRPr lang="it-IT" sz="1500" kern="1200" dirty="0"/>
        </a:p>
      </dsp:txBody>
      <dsp:txXfrm>
        <a:off x="2422865" y="44730"/>
        <a:ext cx="1250268" cy="783022"/>
      </dsp:txXfrm>
    </dsp:sp>
    <dsp:sp modelId="{D4B8A867-B657-4540-B3D1-81CAF2E038E5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09246" y="137594"/>
              </a:moveTo>
              <a:arcTo wR="1732594" hR="1732594" stAng="17579295" swAng="195999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D4DE0-5680-4267-9218-E04549D1A946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Transizione ambientale</a:t>
          </a:r>
          <a:endParaRPr lang="it-IT" sz="1500" kern="1200" dirty="0"/>
        </a:p>
      </dsp:txBody>
      <dsp:txXfrm>
        <a:off x="4070661" y="1241923"/>
        <a:ext cx="1250268" cy="783022"/>
      </dsp:txXfrm>
    </dsp:sp>
    <dsp:sp modelId="{86AD8CD3-95E2-41FA-9633-50218D7D6C0D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CEBD2-ECF2-4B85-B480-D86531959DB4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Transizione demografica</a:t>
          </a:r>
          <a:endParaRPr lang="it-IT" sz="1500" kern="1200" dirty="0"/>
        </a:p>
      </dsp:txBody>
      <dsp:txXfrm>
        <a:off x="3441259" y="3179023"/>
        <a:ext cx="1250268" cy="783022"/>
      </dsp:txXfrm>
    </dsp:sp>
    <dsp:sp modelId="{633F4B40-7E4F-40DD-B8D1-BD8D3AB5098A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76618" y="3430690"/>
              </a:moveTo>
              <a:arcTo wR="1732594" hR="1732594" stAng="4712834" swAng="1374332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C3A0A-C2D5-4133-AC6F-21ABF15E08C8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Politiche comunitarie e nazionali</a:t>
          </a:r>
          <a:endParaRPr lang="it-IT" sz="1500" kern="1200" dirty="0"/>
        </a:p>
      </dsp:txBody>
      <dsp:txXfrm>
        <a:off x="1404472" y="3179023"/>
        <a:ext cx="1250268" cy="783022"/>
      </dsp:txXfrm>
    </dsp:sp>
    <dsp:sp modelId="{EDD6F304-DAB9-4A69-8ABB-E179E968B1C8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62EFE-A015-4F58-90F0-3CB0CD5D5BDB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Contesto socio-economico</a:t>
          </a:r>
          <a:endParaRPr lang="it-IT" sz="1500" kern="1200" dirty="0"/>
        </a:p>
      </dsp:txBody>
      <dsp:txXfrm>
        <a:off x="775070" y="1241923"/>
        <a:ext cx="1250268" cy="783022"/>
      </dsp:txXfrm>
    </dsp:sp>
    <dsp:sp modelId="{A89C1977-AD8C-4B2D-BB42-52FF54ADE379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02072" y="755102"/>
              </a:moveTo>
              <a:arcTo wR="1732594" hR="1732594" stAng="12860714" swAng="1959991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855" cy="3413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472" y="0"/>
            <a:ext cx="4300855" cy="3413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EF590-E458-4B8F-9588-99ED3D22B92C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505" y="3270618"/>
            <a:ext cx="7940040" cy="26759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4711"/>
            <a:ext cx="4300855" cy="3413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472" y="6454711"/>
            <a:ext cx="4300855" cy="3413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C47F8-DDA3-45DF-924E-0DFCC8C37C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11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808038"/>
            <a:ext cx="5387975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898489" y="5118423"/>
            <a:ext cx="4940903" cy="484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6830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C47F8-DDA3-45DF-924E-0DFCC8C37CCA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43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3795"/>
            <a:ext cx="9144000" cy="6204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305555" y="1758695"/>
            <a:ext cx="2235707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22348" y="2307335"/>
            <a:ext cx="797051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221992" y="2307335"/>
            <a:ext cx="3415283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039867" y="2307335"/>
            <a:ext cx="1783080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92476" y="1862454"/>
            <a:ext cx="4559046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E427-0F85-4B73-BDD3-13F3195B854B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93C1-D344-4EBE-B3F9-9D7D2B8C1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6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 type="blank">
  <p:cSld name="Vuota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12"/>
          <p:cNvCxnSpPr/>
          <p:nvPr/>
        </p:nvCxnSpPr>
        <p:spPr>
          <a:xfrm rot="10800000">
            <a:off x="0" y="6019800"/>
            <a:ext cx="9144000" cy="0"/>
          </a:xfrm>
          <a:prstGeom prst="straightConnector1">
            <a:avLst/>
          </a:prstGeom>
          <a:noFill/>
          <a:ln w="34925" cap="flat" cmpd="sng">
            <a:solidFill>
              <a:srgbClr val="1E464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" name="Google Shape;2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6248400"/>
            <a:ext cx="1905000" cy="4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2" descr="C:\Users\mancini\Desktop\f_ex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6096000"/>
            <a:ext cx="17526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51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71031"/>
            <a:ext cx="9144000" cy="8869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8668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8929" y="1178433"/>
            <a:ext cx="8086140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4263" y="1382616"/>
            <a:ext cx="5659755" cy="3771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xcelsior.unioncamere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xcelsior.unioncamere.net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bit.ly/3gsBvK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xcelsior.unioncamere.ne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12" Type="http://schemas.openxmlformats.org/officeDocument/2006/relationships/image" Target="../media/image2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22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xcelsior.unioncamere.net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45000" b="75555"/>
          <a:stretch/>
        </p:blipFill>
        <p:spPr>
          <a:xfrm>
            <a:off x="5943600" y="4697506"/>
            <a:ext cx="2971800" cy="1127234"/>
          </a:xfrm>
          <a:prstGeom prst="rect">
            <a:avLst/>
          </a:prstGeom>
        </p:spPr>
      </p:pic>
      <p:sp>
        <p:nvSpPr>
          <p:cNvPr id="6" name="object 2"/>
          <p:cNvSpPr txBox="1"/>
          <p:nvPr/>
        </p:nvSpPr>
        <p:spPr>
          <a:xfrm>
            <a:off x="1371600" y="2603388"/>
            <a:ext cx="6248400" cy="22057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800" b="1" spc="-195" dirty="0" smtClean="0">
                <a:solidFill>
                  <a:schemeClr val="tx2"/>
                </a:solidFill>
                <a:latin typeface="Trebuchet MS"/>
                <a:cs typeface="Trebuchet MS"/>
              </a:rPr>
              <a:t>Il Sistema informativo </a:t>
            </a:r>
            <a:r>
              <a:rPr lang="it-IT" sz="2800" b="1" spc="-195" dirty="0" err="1" smtClean="0">
                <a:solidFill>
                  <a:schemeClr val="tx2"/>
                </a:solidFill>
                <a:latin typeface="Trebuchet MS"/>
                <a:cs typeface="Trebuchet MS"/>
              </a:rPr>
              <a:t>Excelsior</a:t>
            </a:r>
            <a:r>
              <a:rPr lang="it-IT" sz="2800" b="1" spc="-195" dirty="0" smtClean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endParaRPr lang="it-IT" sz="2800" b="1" spc="-195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800" b="1" spc="-195" dirty="0" smtClean="0">
                <a:solidFill>
                  <a:srgbClr val="A40000"/>
                </a:solidFill>
                <a:latin typeface="Trebuchet MS"/>
                <a:cs typeface="Trebuchet MS"/>
              </a:rPr>
              <a:t>Fabbisogni professionali, formativi e di competenze green e digitali</a:t>
            </a: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800" b="1" spc="-195" dirty="0">
                <a:solidFill>
                  <a:schemeClr val="tx2"/>
                </a:solidFill>
                <a:latin typeface="Trebuchet MS"/>
                <a:cs typeface="Trebuchet MS"/>
              </a:rPr>
              <a:t>La voce delle </a:t>
            </a:r>
            <a:r>
              <a:rPr lang="it-IT" sz="2800" b="1" spc="-195" dirty="0" smtClean="0">
                <a:solidFill>
                  <a:schemeClr val="tx2"/>
                </a:solidFill>
                <a:latin typeface="Trebuchet MS"/>
                <a:cs typeface="Trebuchet MS"/>
              </a:rPr>
              <a:t>imprese</a:t>
            </a:r>
            <a:endParaRPr lang="it-IT" sz="2800" b="1" spc="-195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endParaRPr lang="it-IT" sz="2800" b="1" spc="-195" dirty="0" smtClean="0">
              <a:solidFill>
                <a:srgbClr val="A40000"/>
              </a:solidFill>
              <a:latin typeface="Trebuchet MS"/>
              <a:cs typeface="Trebuchet MS"/>
            </a:endParaRPr>
          </a:p>
        </p:txBody>
      </p:sp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1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24400"/>
            <a:ext cx="1158766" cy="115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9">
            <a:extLst>
              <a:ext uri="{FF2B5EF4-FFF2-40B4-BE49-F238E27FC236}">
                <a16:creationId xmlns="" xmlns:a16="http://schemas.microsoft.com/office/drawing/2014/main" id="{D1BD955B-5539-E64E-B57B-F8627F94F3A5}"/>
              </a:ext>
            </a:extLst>
          </p:cNvPr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14" name="Segnaposto numero diapositiva 9">
            <a:extLst>
              <a:ext uri="{FF2B5EF4-FFF2-40B4-BE49-F238E27FC236}">
                <a16:creationId xmlns="" xmlns:a16="http://schemas.microsoft.com/office/drawing/2014/main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514600" y="457200"/>
            <a:ext cx="4572000" cy="89255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OCCUPAZIONALI PREVISTI NEL PERIODO 2021-2025 PER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MECCATRONICA E ROBOTICA</a:t>
            </a:r>
          </a:p>
        </p:txBody>
      </p:sp>
      <p:sp>
        <p:nvSpPr>
          <p:cNvPr id="8" name="Rettangolo 7"/>
          <p:cNvSpPr/>
          <p:nvPr/>
        </p:nvSpPr>
        <p:spPr>
          <a:xfrm>
            <a:off x="152400" y="2743453"/>
            <a:ext cx="3498476" cy="313932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it-IT" dirty="0"/>
              <a:t>F</a:t>
            </a:r>
            <a:r>
              <a:rPr lang="it-IT" dirty="0" smtClean="0"/>
              <a:t>igure </a:t>
            </a:r>
            <a:r>
              <a:rPr lang="it-IT" dirty="0"/>
              <a:t>con il fabbisogno più </a:t>
            </a:r>
            <a:r>
              <a:rPr lang="it-IT" dirty="0" smtClean="0"/>
              <a:t>elevato: </a:t>
            </a:r>
            <a:r>
              <a:rPr lang="it-IT" b="1" dirty="0" smtClean="0">
                <a:solidFill>
                  <a:srgbClr val="A40000"/>
                </a:solidFill>
              </a:rPr>
              <a:t>meccanici </a:t>
            </a:r>
            <a:r>
              <a:rPr lang="it-IT" b="1" dirty="0">
                <a:solidFill>
                  <a:srgbClr val="A40000"/>
                </a:solidFill>
              </a:rPr>
              <a:t>artigianali, montatori, </a:t>
            </a:r>
            <a:r>
              <a:rPr lang="it-IT" b="1" dirty="0" smtClean="0">
                <a:solidFill>
                  <a:srgbClr val="A40000"/>
                </a:solidFill>
              </a:rPr>
              <a:t>riparatori </a:t>
            </a:r>
            <a:r>
              <a:rPr lang="it-IT" b="1" dirty="0">
                <a:solidFill>
                  <a:srgbClr val="A40000"/>
                </a:solidFill>
              </a:rPr>
              <a:t>e manutentori di macchine fisse e mobili, gli operai addetti all'assemblaggio di prodotti </a:t>
            </a:r>
            <a:r>
              <a:rPr lang="it-IT" b="1" dirty="0" smtClean="0">
                <a:solidFill>
                  <a:srgbClr val="A40000"/>
                </a:solidFill>
              </a:rPr>
              <a:t>industriali</a:t>
            </a:r>
            <a:r>
              <a:rPr lang="it-IT" dirty="0"/>
              <a:t>; tra le professioni di livello più elevato emergono i </a:t>
            </a:r>
            <a:r>
              <a:rPr lang="it-IT" b="1" dirty="0">
                <a:solidFill>
                  <a:srgbClr val="00B050"/>
                </a:solidFill>
              </a:rPr>
              <a:t>tecnici in campo ingegneristico e gli </a:t>
            </a:r>
            <a:r>
              <a:rPr lang="it-IT" b="1" dirty="0" smtClean="0">
                <a:solidFill>
                  <a:srgbClr val="00B050"/>
                </a:solidFill>
              </a:rPr>
              <a:t>ingegneri </a:t>
            </a:r>
            <a:r>
              <a:rPr lang="it-IT" b="1" dirty="0">
                <a:solidFill>
                  <a:srgbClr val="00B050"/>
                </a:solidFill>
              </a:rPr>
              <a:t>e professioni assimilate</a:t>
            </a:r>
            <a:r>
              <a:rPr lang="it-IT" dirty="0"/>
              <a:t>. </a:t>
            </a:r>
            <a:endParaRPr lang="it-IT" dirty="0" smtClean="0"/>
          </a:p>
        </p:txBody>
      </p:sp>
      <p:sp>
        <p:nvSpPr>
          <p:cNvPr id="2" name="Rettangolo 1"/>
          <p:cNvSpPr/>
          <p:nvPr/>
        </p:nvSpPr>
        <p:spPr>
          <a:xfrm>
            <a:off x="228600" y="1682844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Professioni specializzate </a:t>
            </a:r>
            <a:r>
              <a:rPr lang="it-IT" dirty="0" smtClean="0"/>
              <a:t>con </a:t>
            </a:r>
            <a:r>
              <a:rPr lang="it-IT" b="1" dirty="0" smtClean="0">
                <a:solidFill>
                  <a:srgbClr val="00B050"/>
                </a:solidFill>
              </a:rPr>
              <a:t>competenze green saranno </a:t>
            </a:r>
            <a:r>
              <a:rPr lang="it-IT" b="1" dirty="0">
                <a:solidFill>
                  <a:srgbClr val="00B050"/>
                </a:solidFill>
              </a:rPr>
              <a:t>essenziali </a:t>
            </a:r>
            <a:r>
              <a:rPr lang="it-IT" dirty="0" smtClean="0"/>
              <a:t>per indirizzare </a:t>
            </a:r>
            <a:r>
              <a:rPr lang="it-IT" dirty="0"/>
              <a:t>processi produttivi e </a:t>
            </a:r>
            <a:r>
              <a:rPr lang="it-IT" dirty="0" smtClean="0"/>
              <a:t> </a:t>
            </a:r>
            <a:r>
              <a:rPr lang="it-IT" dirty="0"/>
              <a:t>prodotti </a:t>
            </a:r>
            <a:r>
              <a:rPr lang="it-IT" dirty="0" smtClean="0"/>
              <a:t>verso la transizione green. Tra i principali settori interessati quello automobilistico.</a:t>
            </a:r>
            <a:endParaRPr lang="it-IT" dirty="0"/>
          </a:p>
        </p:txBody>
      </p:sp>
      <p:pic>
        <p:nvPicPr>
          <p:cNvPr id="9" name="Immagine 8"/>
          <p:cNvPicPr/>
          <p:nvPr/>
        </p:nvPicPr>
        <p:blipFill rotWithShape="1">
          <a:blip r:embed="rId2"/>
          <a:srcRect l="13449" t="23949" r="37017" b="10651"/>
          <a:stretch/>
        </p:blipFill>
        <p:spPr bwMode="auto">
          <a:xfrm>
            <a:off x="3810000" y="2606174"/>
            <a:ext cx="4849906" cy="3276600"/>
          </a:xfrm>
          <a:prstGeom prst="rect">
            <a:avLst/>
          </a:prstGeom>
          <a:ln w="2222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959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9">
            <a:extLst>
              <a:ext uri="{FF2B5EF4-FFF2-40B4-BE49-F238E27FC236}">
                <a16:creationId xmlns="" xmlns:a16="http://schemas.microsoft.com/office/drawing/2014/main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438400" y="627869"/>
            <a:ext cx="4572000" cy="89255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OCCUPAZIONALI PREVISTI NEL PERIODO 2021-2025 PER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INFORMATICA E TELECOMUNICAZIONI</a:t>
            </a:r>
          </a:p>
        </p:txBody>
      </p:sp>
      <p:sp>
        <p:nvSpPr>
          <p:cNvPr id="8" name="Rettangolo 7"/>
          <p:cNvSpPr/>
          <p:nvPr/>
        </p:nvSpPr>
        <p:spPr>
          <a:xfrm>
            <a:off x="218208" y="1983412"/>
            <a:ext cx="8534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algn="just"/>
            <a:r>
              <a:rPr lang="it-IT" sz="1600" dirty="0"/>
              <a:t>Q</a:t>
            </a:r>
            <a:r>
              <a:rPr lang="it-IT" sz="1600" dirty="0" smtClean="0"/>
              <a:t>uesto </a:t>
            </a:r>
            <a:r>
              <a:rPr lang="it-IT" sz="1600" dirty="0"/>
              <a:t>settore sarà trainato dagli ingenti investimenti previsti da </a:t>
            </a:r>
            <a:r>
              <a:rPr lang="it-IT" sz="1600" dirty="0" smtClean="0"/>
              <a:t>NGEU* </a:t>
            </a:r>
            <a:r>
              <a:rPr lang="it-IT" sz="1600" dirty="0"/>
              <a:t>per la transizione verso il digitale che sarà trasversale a tutti i settori</a:t>
            </a:r>
            <a:endParaRPr lang="it-IT" sz="16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76200" y="2918012"/>
            <a:ext cx="3657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P</a:t>
            </a:r>
            <a:r>
              <a:rPr lang="it-IT" sz="1600" dirty="0" smtClean="0"/>
              <a:t>rofessioni più richieste: per la maggior parte i </a:t>
            </a:r>
            <a:r>
              <a:rPr lang="it-IT" b="1" dirty="0">
                <a:solidFill>
                  <a:srgbClr val="A40000"/>
                </a:solidFill>
              </a:rPr>
              <a:t>tecnici informatici, telematici e delle </a:t>
            </a:r>
            <a:r>
              <a:rPr lang="it-IT" b="1" dirty="0" smtClean="0">
                <a:solidFill>
                  <a:srgbClr val="A40000"/>
                </a:solidFill>
              </a:rPr>
              <a:t>telecomunicazioni </a:t>
            </a:r>
            <a:r>
              <a:rPr lang="it-IT" sz="1600" dirty="0"/>
              <a:t>(ad es. tecnici programmatori, amministratori di basi dati, web master) </a:t>
            </a:r>
            <a:r>
              <a:rPr lang="it-IT" sz="1600" dirty="0" smtClean="0"/>
              <a:t>ma anche </a:t>
            </a:r>
            <a:r>
              <a:rPr lang="it-IT" sz="1600" dirty="0"/>
              <a:t>gli </a:t>
            </a:r>
            <a:r>
              <a:rPr lang="it-IT" sz="1600" b="1" dirty="0">
                <a:solidFill>
                  <a:srgbClr val="00B050"/>
                </a:solidFill>
              </a:rPr>
              <a:t>specialisti in scienze matematiche, informatiche, chimiche, fisiche e naturali </a:t>
            </a:r>
            <a:r>
              <a:rPr lang="it-IT" sz="1600" dirty="0"/>
              <a:t>(ad es. </a:t>
            </a:r>
            <a:r>
              <a:rPr lang="it-IT" sz="1600" b="1" dirty="0"/>
              <a:t>analisti e progettisti di software, </a:t>
            </a:r>
            <a:r>
              <a:rPr lang="it-IT" sz="1600" b="1" dirty="0" smtClean="0"/>
              <a:t>specialisti </a:t>
            </a:r>
            <a:r>
              <a:rPr lang="it-IT" sz="1600" b="1" dirty="0"/>
              <a:t>in sicurezza informatica). </a:t>
            </a:r>
          </a:p>
        </p:txBody>
      </p:sp>
      <p:pic>
        <p:nvPicPr>
          <p:cNvPr id="10" name="Immagine 9"/>
          <p:cNvPicPr/>
          <p:nvPr/>
        </p:nvPicPr>
        <p:blipFill rotWithShape="1">
          <a:blip r:embed="rId2"/>
          <a:srcRect l="6299" t="37206" r="35985" b="10640"/>
          <a:stretch/>
        </p:blipFill>
        <p:spPr bwMode="auto">
          <a:xfrm>
            <a:off x="3886200" y="2918012"/>
            <a:ext cx="4572000" cy="2819400"/>
          </a:xfrm>
          <a:prstGeom prst="rect">
            <a:avLst/>
          </a:prstGeom>
          <a:ln w="2222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09600" y="6177509"/>
            <a:ext cx="72200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Next Generation EU </a:t>
            </a:r>
            <a:r>
              <a:rPr lang="it-IT" sz="1200" b="1" dirty="0" smtClean="0">
                <a:solidFill>
                  <a:schemeClr val="bg1"/>
                </a:solidFill>
              </a:rPr>
              <a:t>: programma per il rilancio dell’economia </a:t>
            </a:r>
            <a:r>
              <a:rPr lang="it-IT" sz="1200" b="1" dirty="0">
                <a:solidFill>
                  <a:schemeClr val="bg1"/>
                </a:solidFill>
              </a:rPr>
              <a:t>UE . </a:t>
            </a:r>
            <a:r>
              <a:rPr lang="it-IT" sz="1200" b="1" dirty="0" smtClean="0">
                <a:solidFill>
                  <a:schemeClr val="bg1"/>
                </a:solidFill>
              </a:rPr>
              <a:t>E’ previsto </a:t>
            </a:r>
            <a:r>
              <a:rPr lang="it-IT" sz="1200" b="1" dirty="0">
                <a:solidFill>
                  <a:schemeClr val="bg1"/>
                </a:solidFill>
              </a:rPr>
              <a:t>che almeno il 37% delle risorse del Dispositivo di ripresa e resilienza dovrà essere destinato all’obiettivo della transizione ambientale, mentre almeno il 20% dei fondi dovrà essere riservato a progetti per la digitalizzazione. </a:t>
            </a:r>
          </a:p>
        </p:txBody>
      </p:sp>
    </p:spTree>
    <p:extLst>
      <p:ext uri="{BB962C8B-B14F-4D97-AF65-F5344CB8AC3E}">
        <p14:creationId xmlns:p14="http://schemas.microsoft.com/office/powerpoint/2010/main" val="90810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9">
            <a:extLst>
              <a:ext uri="{FF2B5EF4-FFF2-40B4-BE49-F238E27FC236}">
                <a16:creationId xmlns="" xmlns:a16="http://schemas.microsoft.com/office/drawing/2014/main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86000" y="914400"/>
            <a:ext cx="4572000" cy="584775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OCCUPAZIONALI PREVISTI NEL PERIODO 2021-2025 PER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ALTRE FILIERE</a:t>
            </a:r>
          </a:p>
        </p:txBody>
      </p:sp>
      <p:sp>
        <p:nvSpPr>
          <p:cNvPr id="8" name="Rettangolo 7"/>
          <p:cNvSpPr/>
          <p:nvPr/>
        </p:nvSpPr>
        <p:spPr>
          <a:xfrm>
            <a:off x="389965" y="2274332"/>
            <a:ext cx="8534400" cy="181588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it-IT" sz="1400" dirty="0" smtClean="0"/>
              <a:t>Forte fabbisogno di </a:t>
            </a:r>
            <a:r>
              <a:rPr lang="it-IT" sz="1400" b="1" dirty="0" smtClean="0">
                <a:solidFill>
                  <a:schemeClr val="tx2"/>
                </a:solidFill>
              </a:rPr>
              <a:t>medici e tecnici della salute </a:t>
            </a:r>
            <a:r>
              <a:rPr lang="it-IT" sz="1400" dirty="0" smtClean="0"/>
              <a:t>(ad es. </a:t>
            </a:r>
            <a:r>
              <a:rPr lang="it-IT" sz="1400" u="sng" dirty="0" smtClean="0">
                <a:solidFill>
                  <a:schemeClr val="tx2"/>
                </a:solidFill>
              </a:rPr>
              <a:t>infermieri</a:t>
            </a:r>
            <a:r>
              <a:rPr lang="it-IT" sz="1400" dirty="0" smtClean="0">
                <a:solidFill>
                  <a:schemeClr val="tx2"/>
                </a:solidFill>
              </a:rPr>
              <a:t>, </a:t>
            </a:r>
            <a:r>
              <a:rPr lang="it-IT" sz="1400" u="sng" dirty="0" smtClean="0">
                <a:solidFill>
                  <a:schemeClr val="tx2"/>
                </a:solidFill>
              </a:rPr>
              <a:t>tecnici di laboratorio</a:t>
            </a:r>
            <a:r>
              <a:rPr lang="it-IT" sz="1400" dirty="0" smtClean="0">
                <a:solidFill>
                  <a:schemeClr val="tx2"/>
                </a:solidFill>
              </a:rPr>
              <a:t> o di radiologia, </a:t>
            </a:r>
            <a:r>
              <a:rPr lang="it-IT" sz="1400" u="sng" dirty="0" smtClean="0">
                <a:solidFill>
                  <a:schemeClr val="tx2"/>
                </a:solidFill>
              </a:rPr>
              <a:t>fisioterapisti</a:t>
            </a:r>
            <a:r>
              <a:rPr lang="it-IT" sz="1400" dirty="0" smtClean="0"/>
              <a:t>, ecc.) rappresenteranno oltre </a:t>
            </a:r>
            <a:r>
              <a:rPr lang="it-IT" sz="1400" dirty="0"/>
              <a:t>la metà della domanda di imprese e PA per “salute” nel prossimo quinquennio. Tra le altre professioni rilevanti emergono le </a:t>
            </a:r>
            <a:r>
              <a:rPr lang="it-IT" sz="1400" b="1" dirty="0">
                <a:solidFill>
                  <a:schemeClr val="tx2"/>
                </a:solidFill>
              </a:rPr>
              <a:t>professioni qualificate nei servizi sanitari e sociali </a:t>
            </a:r>
            <a:r>
              <a:rPr lang="it-IT" sz="1400" dirty="0"/>
              <a:t>(ad es. </a:t>
            </a:r>
            <a:r>
              <a:rPr lang="it-IT" sz="1400" u="sng" dirty="0">
                <a:solidFill>
                  <a:schemeClr val="tx2"/>
                </a:solidFill>
              </a:rPr>
              <a:t>operatori socio-sanitari</a:t>
            </a:r>
            <a:r>
              <a:rPr lang="it-IT" sz="1400" dirty="0"/>
              <a:t>) e le </a:t>
            </a:r>
            <a:r>
              <a:rPr lang="it-IT" sz="1400" u="sng" dirty="0">
                <a:solidFill>
                  <a:schemeClr val="tx2"/>
                </a:solidFill>
              </a:rPr>
              <a:t>professioni qualificate nei servizi personali e assimilati</a:t>
            </a:r>
            <a:r>
              <a:rPr lang="it-IT" sz="1400" u="sng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it-IT" sz="1400" dirty="0" smtClean="0"/>
              <a:t>Alcuni </a:t>
            </a:r>
            <a:r>
              <a:rPr lang="it-IT" sz="1400" dirty="0"/>
              <a:t>progetti del Piano Nazionale di Ripresa e Resilienza (PNRR) saranno volti all’ammodernamento degli </a:t>
            </a:r>
            <a:r>
              <a:rPr lang="it-IT" sz="1400" dirty="0" err="1"/>
              <a:t>asset</a:t>
            </a:r>
            <a:r>
              <a:rPr lang="it-IT" sz="1400" dirty="0"/>
              <a:t> tecnologici in dotazione presso le strutture ospedaliere e alla </a:t>
            </a:r>
            <a:r>
              <a:rPr lang="it-IT" sz="1400" dirty="0" smtClean="0"/>
              <a:t>digitalizzazione </a:t>
            </a:r>
            <a:r>
              <a:rPr lang="it-IT" sz="1400" dirty="0"/>
              <a:t>dei principali processi clinico-assistenziali ospedalieri. Questi avranno un forte impatto </a:t>
            </a:r>
            <a:r>
              <a:rPr lang="it-IT" sz="1400" dirty="0" smtClean="0"/>
              <a:t>sulle </a:t>
            </a:r>
            <a:r>
              <a:rPr lang="it-IT" sz="1400" b="1" dirty="0">
                <a:solidFill>
                  <a:srgbClr val="A40000"/>
                </a:solidFill>
              </a:rPr>
              <a:t>competenze tecniche e digitali </a:t>
            </a:r>
            <a:r>
              <a:rPr lang="it-IT" sz="1400" dirty="0"/>
              <a:t>che saranno </a:t>
            </a:r>
            <a:r>
              <a:rPr lang="it-IT" sz="1400" b="1" dirty="0"/>
              <a:t>necessarie al personale medico-sanitario </a:t>
            </a:r>
            <a:r>
              <a:rPr lang="it-IT" sz="1400" dirty="0"/>
              <a:t>per svolgere la propria </a:t>
            </a:r>
            <a:r>
              <a:rPr lang="it-IT" sz="1400" dirty="0" smtClean="0"/>
              <a:t>professione</a:t>
            </a:r>
            <a:r>
              <a:rPr lang="it-IT" sz="1400" dirty="0"/>
              <a:t>.</a:t>
            </a:r>
            <a:endParaRPr lang="it-IT" sz="14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381000" y="1905000"/>
            <a:ext cx="832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libri" panose="020F0502020204030204" pitchFamily="34" charset="0"/>
              </a:rPr>
              <a:t>Salute 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89965" y="4485841"/>
            <a:ext cx="224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libri" panose="020F0502020204030204" pitchFamily="34" charset="0"/>
              </a:rPr>
              <a:t>Formazione e cultura 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89965" y="4859655"/>
            <a:ext cx="8534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Tra le principali professioni richieste emergono </a:t>
            </a:r>
            <a:r>
              <a:rPr lang="it-IT" sz="1400" b="1" dirty="0">
                <a:solidFill>
                  <a:schemeClr val="tx2"/>
                </a:solidFill>
              </a:rPr>
              <a:t>professori</a:t>
            </a:r>
            <a:r>
              <a:rPr lang="it-IT" sz="1400" dirty="0"/>
              <a:t> nei vari gradi di istruzione, </a:t>
            </a:r>
            <a:r>
              <a:rPr lang="it-IT" sz="1400" b="1" dirty="0">
                <a:solidFill>
                  <a:schemeClr val="tx2"/>
                </a:solidFill>
              </a:rPr>
              <a:t>insegnanti nella formazione professionale</a:t>
            </a:r>
            <a:r>
              <a:rPr lang="it-IT" sz="1400" dirty="0"/>
              <a:t>, </a:t>
            </a:r>
            <a:r>
              <a:rPr lang="it-IT" sz="1400" dirty="0">
                <a:solidFill>
                  <a:schemeClr val="tx2"/>
                </a:solidFill>
              </a:rPr>
              <a:t>altri specialisti dell’educazione </a:t>
            </a:r>
            <a:r>
              <a:rPr lang="it-IT" sz="1400" dirty="0"/>
              <a:t>(ad es. esperti della progettazione </a:t>
            </a:r>
            <a:r>
              <a:rPr lang="it-IT" sz="1400" dirty="0" smtClean="0"/>
              <a:t>formativa </a:t>
            </a:r>
            <a:r>
              <a:rPr lang="it-IT" sz="1400" dirty="0"/>
              <a:t>e curricolare, insegnanti di sostegno) e gli </a:t>
            </a:r>
            <a:r>
              <a:rPr lang="it-IT" sz="1400" dirty="0">
                <a:solidFill>
                  <a:schemeClr val="tx2"/>
                </a:solidFill>
              </a:rPr>
              <a:t>impiegati</a:t>
            </a:r>
            <a:r>
              <a:rPr lang="it-IT" sz="1400" dirty="0"/>
              <a:t> addetti alla segreteria e agli affari generali</a:t>
            </a:r>
            <a:r>
              <a:rPr lang="it-IT" sz="1400" dirty="0" smtClean="0"/>
              <a:t>.</a:t>
            </a:r>
          </a:p>
          <a:p>
            <a:pPr algn="just"/>
            <a:r>
              <a:rPr lang="it-IT" sz="1400" dirty="0"/>
              <a:t>A</a:t>
            </a:r>
            <a:r>
              <a:rPr lang="it-IT" sz="1400" dirty="0" smtClean="0"/>
              <a:t>lcuni </a:t>
            </a:r>
            <a:r>
              <a:rPr lang="it-IT" sz="1400" dirty="0"/>
              <a:t>progetti del PNRR nel campo dell’Istruzione prevedono di potenziare la </a:t>
            </a:r>
            <a:r>
              <a:rPr lang="it-IT" sz="1400" dirty="0" smtClean="0"/>
              <a:t>formazione </a:t>
            </a:r>
            <a:r>
              <a:rPr lang="it-IT" sz="1400" dirty="0"/>
              <a:t>e il reclutamento del personale docente, di rafforzare il sistema degli </a:t>
            </a:r>
            <a:r>
              <a:rPr lang="it-IT" sz="1400" b="1" dirty="0">
                <a:solidFill>
                  <a:schemeClr val="tx2"/>
                </a:solidFill>
              </a:rPr>
              <a:t>ITS</a:t>
            </a:r>
            <a:r>
              <a:rPr lang="it-IT" sz="1400" dirty="0">
                <a:solidFill>
                  <a:schemeClr val="tx2"/>
                </a:solidFill>
              </a:rPr>
              <a:t> </a:t>
            </a:r>
            <a:r>
              <a:rPr lang="it-IT" sz="1400" dirty="0"/>
              <a:t>e di aumentare l’offerta di asili nido e servizi per l’infanzia.</a:t>
            </a:r>
          </a:p>
        </p:txBody>
      </p:sp>
    </p:spTree>
    <p:extLst>
      <p:ext uri="{BB962C8B-B14F-4D97-AF65-F5344CB8AC3E}">
        <p14:creationId xmlns:p14="http://schemas.microsoft.com/office/powerpoint/2010/main" val="16672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9">
            <a:extLst>
              <a:ext uri="{FF2B5EF4-FFF2-40B4-BE49-F238E27FC236}">
                <a16:creationId xmlns="" xmlns:a16="http://schemas.microsoft.com/office/drawing/2014/main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86000" y="914400"/>
            <a:ext cx="4572000" cy="584775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OCCUPAZIONALI PREVISTI NEL PERIODO 2021-2025 PER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ALTRE FILIERE</a:t>
            </a:r>
          </a:p>
        </p:txBody>
      </p:sp>
      <p:sp>
        <p:nvSpPr>
          <p:cNvPr id="8" name="Rettangolo 7"/>
          <p:cNvSpPr/>
          <p:nvPr/>
        </p:nvSpPr>
        <p:spPr>
          <a:xfrm>
            <a:off x="1315617" y="2065913"/>
            <a:ext cx="7663156" cy="138499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it-IT" sz="1400" dirty="0"/>
              <a:t>Il fabbisogno del quinquennio sarà concentrato tra le figure degli </a:t>
            </a:r>
            <a:r>
              <a:rPr lang="it-IT" sz="1400" b="1" dirty="0">
                <a:solidFill>
                  <a:schemeClr val="tx2"/>
                </a:solidFill>
              </a:rPr>
              <a:t>operai specializzati delle lavorazioni alimentari, gli addetti a macchinari fissi per l'industria alimentare e a macchine confezionatrici di prodotti industriali. </a:t>
            </a:r>
            <a:endParaRPr lang="it-IT" sz="1400" b="1" dirty="0" smtClean="0">
              <a:solidFill>
                <a:schemeClr val="tx2"/>
              </a:solidFill>
            </a:endParaRPr>
          </a:p>
          <a:p>
            <a:pPr algn="just"/>
            <a:r>
              <a:rPr lang="it-IT" sz="1400" dirty="0" smtClean="0"/>
              <a:t>La </a:t>
            </a:r>
            <a:r>
              <a:rPr lang="it-IT" sz="1400" b="1" dirty="0" smtClean="0">
                <a:solidFill>
                  <a:srgbClr val="00B050"/>
                </a:solidFill>
              </a:rPr>
              <a:t>transizione green </a:t>
            </a:r>
            <a:r>
              <a:rPr lang="it-IT" sz="1400" dirty="0" smtClean="0"/>
              <a:t>potrà portare ad una </a:t>
            </a:r>
            <a:r>
              <a:rPr lang="it-IT" sz="1400" dirty="0">
                <a:solidFill>
                  <a:srgbClr val="00B050"/>
                </a:solidFill>
              </a:rPr>
              <a:t>maggior domanda di professioni come l’addetto al controllo degli impianti e dei processi produttivi nel rispetto alle norme ambientali, il bioagricoltore, il certificatore prodotti </a:t>
            </a:r>
            <a:r>
              <a:rPr lang="it-IT" sz="1400" dirty="0" smtClean="0">
                <a:solidFill>
                  <a:srgbClr val="00B050"/>
                </a:solidFill>
              </a:rPr>
              <a:t>biologici…</a:t>
            </a:r>
          </a:p>
        </p:txBody>
      </p:sp>
      <p:sp>
        <p:nvSpPr>
          <p:cNvPr id="4" name="Rettangolo 3"/>
          <p:cNvSpPr/>
          <p:nvPr/>
        </p:nvSpPr>
        <p:spPr>
          <a:xfrm>
            <a:off x="60803" y="2528174"/>
            <a:ext cx="1299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Alimentare 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402652" y="3816727"/>
            <a:ext cx="1611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libri" panose="020F0502020204030204" pitchFamily="34" charset="0"/>
              </a:rPr>
              <a:t>Legno e arredo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0598" y="3576070"/>
            <a:ext cx="73397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La sfida della filiera dell’arredo-casa sarà quella di offrire di nuove soluzioni che integrino design, </a:t>
            </a:r>
            <a:r>
              <a:rPr lang="it-IT" sz="1400" dirty="0" smtClean="0"/>
              <a:t>sostenibilità </a:t>
            </a:r>
            <a:r>
              <a:rPr lang="it-IT" sz="1400" dirty="0"/>
              <a:t>e tecnologia, attraverso la scelta di materiali (certificati, riciclati, riciclabili), di processi produttivi (sempre più efficienti, con minori scarti e sempre più spesso riciclati), di soluzioni di </a:t>
            </a:r>
            <a:r>
              <a:rPr lang="it-IT" sz="1400" dirty="0" smtClean="0"/>
              <a:t>durabilità </a:t>
            </a:r>
            <a:r>
              <a:rPr lang="it-IT" sz="1400" dirty="0"/>
              <a:t>e di logistica. In questo ambito, la filiera è già avviata nell’utilizzo del legno riciclato per pannelli d’arredo che consente un notevole risparmio nel consumo di CO2. </a:t>
            </a:r>
          </a:p>
        </p:txBody>
      </p:sp>
      <p:sp>
        <p:nvSpPr>
          <p:cNvPr id="2" name="Rettangolo 1"/>
          <p:cNvSpPr/>
          <p:nvPr/>
        </p:nvSpPr>
        <p:spPr>
          <a:xfrm>
            <a:off x="152400" y="5094679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libri" panose="020F0502020204030204" pitchFamily="34" charset="0"/>
              </a:rPr>
              <a:t>Moda 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48850" y="4771122"/>
            <a:ext cx="77037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La </a:t>
            </a:r>
            <a:r>
              <a:rPr lang="it-IT" sz="1400" dirty="0"/>
              <a:t>filiera nel quinquennio potrebbe non riuscire a tornare al livello di stock occupazionale </a:t>
            </a:r>
            <a:r>
              <a:rPr lang="it-IT" sz="1400" dirty="0" err="1" smtClean="0"/>
              <a:t>pre</a:t>
            </a:r>
            <a:r>
              <a:rPr lang="it-IT" sz="1400" dirty="0" smtClean="0"/>
              <a:t> </a:t>
            </a:r>
            <a:r>
              <a:rPr lang="it-IT" sz="1400" dirty="0" err="1" smtClean="0"/>
              <a:t>Covid</a:t>
            </a:r>
            <a:r>
              <a:rPr lang="it-IT" sz="1400" dirty="0"/>
              <a:t>. La domanda di professioni </a:t>
            </a:r>
            <a:r>
              <a:rPr lang="it-IT" sz="1400" dirty="0" smtClean="0"/>
              <a:t>sarà </a:t>
            </a:r>
            <a:r>
              <a:rPr lang="it-IT" sz="1400" dirty="0"/>
              <a:t>concentrata tra le professioni tecniche (ad esempio </a:t>
            </a:r>
            <a:r>
              <a:rPr lang="it-IT" sz="1400" b="1" dirty="0"/>
              <a:t>tecnici dei rapporti con i mercati e tecnici della distribuzione commerciale</a:t>
            </a:r>
            <a:r>
              <a:rPr lang="it-IT" sz="1400" dirty="0"/>
              <a:t>) e gli operati specializzati </a:t>
            </a:r>
            <a:r>
              <a:rPr lang="it-IT" sz="1400" dirty="0" smtClean="0"/>
              <a:t>del settore, tutte figure a cui verranno richieste </a:t>
            </a:r>
            <a:r>
              <a:rPr lang="it-IT" sz="1400" dirty="0" smtClean="0">
                <a:solidFill>
                  <a:srgbClr val="C00000"/>
                </a:solidFill>
              </a:rPr>
              <a:t>competenze</a:t>
            </a:r>
            <a:r>
              <a:rPr lang="it-IT" sz="1400" dirty="0" smtClean="0"/>
              <a:t> necessarie alla </a:t>
            </a:r>
            <a:r>
              <a:rPr lang="it-IT" sz="1400" dirty="0"/>
              <a:t>transizione green </a:t>
            </a:r>
            <a:r>
              <a:rPr lang="it-IT" sz="1400" b="1" dirty="0" smtClean="0">
                <a:solidFill>
                  <a:srgbClr val="C00000"/>
                </a:solidFill>
              </a:rPr>
              <a:t>(logiche </a:t>
            </a:r>
            <a:r>
              <a:rPr lang="it-IT" sz="1400" b="1" dirty="0">
                <a:solidFill>
                  <a:srgbClr val="C00000"/>
                </a:solidFill>
              </a:rPr>
              <a:t>di </a:t>
            </a:r>
            <a:r>
              <a:rPr lang="it-IT" sz="1400" b="1" dirty="0" err="1" smtClean="0">
                <a:solidFill>
                  <a:srgbClr val="C00000"/>
                </a:solidFill>
              </a:rPr>
              <a:t>ecodesign</a:t>
            </a:r>
            <a:r>
              <a:rPr lang="it-IT" sz="1400" b="1" dirty="0" smtClean="0">
                <a:solidFill>
                  <a:srgbClr val="C00000"/>
                </a:solidFill>
              </a:rPr>
              <a:t>, nuovi materiali e nuove fibre ottenute dal riciclo dei rifiuti di altri settori etc.)</a:t>
            </a:r>
            <a:endParaRPr lang="it-IT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9">
            <a:extLst>
              <a:ext uri="{FF2B5EF4-FFF2-40B4-BE49-F238E27FC236}">
                <a16:creationId xmlns="" xmlns:a16="http://schemas.microsoft.com/office/drawing/2014/main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52401" y="1329898"/>
            <a:ext cx="4572000" cy="89255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OCCUPAZIONALI PREVISTI NEL PERIODO 2021-2025 PER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PUBBLICA AMMINISTRAZIONE</a:t>
            </a:r>
          </a:p>
        </p:txBody>
      </p:sp>
      <p:pic>
        <p:nvPicPr>
          <p:cNvPr id="12" name="Immagine 11"/>
          <p:cNvPicPr/>
          <p:nvPr/>
        </p:nvPicPr>
        <p:blipFill rotWithShape="1">
          <a:blip r:embed="rId2"/>
          <a:srcRect l="16100" t="42059" r="33988" b="38006"/>
          <a:stretch/>
        </p:blipFill>
        <p:spPr bwMode="auto">
          <a:xfrm>
            <a:off x="304801" y="2933700"/>
            <a:ext cx="4267200" cy="175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magine 12"/>
          <p:cNvPicPr/>
          <p:nvPr/>
        </p:nvPicPr>
        <p:blipFill rotWithShape="1">
          <a:blip r:embed="rId3"/>
          <a:srcRect l="15210" t="15337" r="33113" b="3679"/>
          <a:stretch/>
        </p:blipFill>
        <p:spPr bwMode="auto">
          <a:xfrm>
            <a:off x="4724400" y="1745397"/>
            <a:ext cx="4176839" cy="4122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01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9">
            <a:extLst>
              <a:ext uri="{FF2B5EF4-FFF2-40B4-BE49-F238E27FC236}">
                <a16:creationId xmlns="" xmlns:a16="http://schemas.microsoft.com/office/drawing/2014/main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362200" y="1196217"/>
            <a:ext cx="4572000" cy="36933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2021 – 2025 per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di istruzione</a:t>
            </a:r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14400" y="2057400"/>
            <a:ext cx="7162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Nel periodo 2021-2025 si stima un </a:t>
            </a:r>
            <a:r>
              <a:rPr lang="it-IT" sz="1400" b="1" dirty="0"/>
              <a:t>innalzamento dei livelli formativi </a:t>
            </a:r>
            <a:r>
              <a:rPr lang="it-IT" sz="1400" dirty="0"/>
              <a:t>associabili al fabbisogno </a:t>
            </a:r>
            <a:r>
              <a:rPr lang="it-IT" sz="1400" dirty="0" smtClean="0"/>
              <a:t>occupazionale </a:t>
            </a:r>
            <a:r>
              <a:rPr lang="it-IT" sz="1400" dirty="0"/>
              <a:t>del </a:t>
            </a:r>
            <a:r>
              <a:rPr lang="it-IT" sz="1400" dirty="0" smtClean="0"/>
              <a:t>quinquennio.</a:t>
            </a:r>
          </a:p>
          <a:p>
            <a:pPr algn="just"/>
            <a:r>
              <a:rPr lang="it-IT" sz="1400" dirty="0"/>
              <a:t>Il rilevante peso del fabbisogno del settore pubblico (in cui i laureati coprono oltre il 60% del </a:t>
            </a:r>
            <a:r>
              <a:rPr lang="it-IT" sz="1400" dirty="0" smtClean="0"/>
              <a:t>fabbisogno </a:t>
            </a:r>
            <a:r>
              <a:rPr lang="it-IT" sz="1400" dirty="0"/>
              <a:t>totale) tende ad innalzare il peso dei laureati richiesti sul totale, che giunge potenzialmente nel periodo considerato sino al 32-33%.</a:t>
            </a:r>
          </a:p>
        </p:txBody>
      </p:sp>
      <p:pic>
        <p:nvPicPr>
          <p:cNvPr id="11" name="Immagine 10"/>
          <p:cNvPicPr/>
          <p:nvPr/>
        </p:nvPicPr>
        <p:blipFill rotWithShape="1">
          <a:blip r:embed="rId2"/>
          <a:srcRect l="8627" t="52811" r="26714" b="25047"/>
          <a:stretch/>
        </p:blipFill>
        <p:spPr bwMode="auto">
          <a:xfrm>
            <a:off x="1295400" y="4038600"/>
            <a:ext cx="6172200" cy="1671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095500" y="3462754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it-IT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ISTRIBUZIONE DEI FABBISOGNI PREVISTI NEL PERIODO 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2021-2025 </a:t>
            </a:r>
            <a:r>
              <a:rPr lang="it-IT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PER COMPONENTE E LIVELLO DI ISTRUZIONE 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94734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9">
            <a:extLst>
              <a:ext uri="{FF2B5EF4-FFF2-40B4-BE49-F238E27FC236}">
                <a16:creationId xmlns="" xmlns:a16="http://schemas.microsoft.com/office/drawing/2014/main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 rot="943734">
            <a:off x="4698856" y="235321"/>
            <a:ext cx="3276600" cy="73866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Fabbisogno e offerta di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laureati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8005" t="25299" r="25264" b="14925"/>
          <a:stretch/>
        </p:blipFill>
        <p:spPr bwMode="auto">
          <a:xfrm>
            <a:off x="1295397" y="1600200"/>
            <a:ext cx="6379029" cy="4378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53139" y="1200867"/>
            <a:ext cx="748083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ABBISOGNO PREVISTO DI </a:t>
            </a:r>
            <a:r>
              <a:rPr lang="it-IT" sz="1400" b="1" dirty="0">
                <a:solidFill>
                  <a:srgbClr val="A40000"/>
                </a:solidFill>
                <a:latin typeface="Calibri" panose="020F0502020204030204" pitchFamily="34" charset="0"/>
              </a:rPr>
              <a:t>LAUREATI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E OFFERTA DI NEOLAUREATI PER INDIRIZZO NEL PERIODO 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2021-2025* </a:t>
            </a:r>
            <a:endParaRPr lang="it-IT" sz="1100" dirty="0"/>
          </a:p>
        </p:txBody>
      </p:sp>
      <p:sp>
        <p:nvSpPr>
          <p:cNvPr id="9" name="Rettangolo 8"/>
          <p:cNvSpPr/>
          <p:nvPr/>
        </p:nvSpPr>
        <p:spPr>
          <a:xfrm>
            <a:off x="1295399" y="2623457"/>
            <a:ext cx="6379029" cy="9459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43000" y="4733466"/>
            <a:ext cx="6629399" cy="981534"/>
          </a:xfrm>
          <a:prstGeom prst="rect">
            <a:avLst/>
          </a:prstGeom>
          <a:noFill/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295398" y="4019101"/>
            <a:ext cx="6379029" cy="2449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295397" y="4455432"/>
            <a:ext cx="6379029" cy="2449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143000" y="4236133"/>
            <a:ext cx="6629399" cy="219299"/>
          </a:xfrm>
          <a:prstGeom prst="rect">
            <a:avLst/>
          </a:prstGeom>
          <a:noFill/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7083" y="2802718"/>
            <a:ext cx="827317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Carenza di offerta</a:t>
            </a:r>
            <a:endParaRPr lang="it-IT" sz="1200" dirty="0"/>
          </a:p>
        </p:txBody>
      </p:sp>
      <p:cxnSp>
        <p:nvCxnSpPr>
          <p:cNvPr id="20" name="Connettore 4 19"/>
          <p:cNvCxnSpPr/>
          <p:nvPr/>
        </p:nvCxnSpPr>
        <p:spPr>
          <a:xfrm>
            <a:off x="381000" y="3264383"/>
            <a:ext cx="908953" cy="863798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Connettore 4 22"/>
          <p:cNvCxnSpPr/>
          <p:nvPr/>
        </p:nvCxnSpPr>
        <p:spPr>
          <a:xfrm rot="16200000" flipH="1">
            <a:off x="6960" y="3447302"/>
            <a:ext cx="1292359" cy="968828"/>
          </a:xfrm>
          <a:prstGeom prst="bentConnector3">
            <a:avLst>
              <a:gd name="adj1" fmla="val 102224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V="1">
            <a:off x="914400" y="2986349"/>
            <a:ext cx="293917" cy="870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8164284" y="4993400"/>
            <a:ext cx="827317" cy="461665"/>
          </a:xfrm>
          <a:prstGeom prst="rect">
            <a:avLst/>
          </a:prstGeom>
          <a:noFill/>
          <a:ln>
            <a:solidFill>
              <a:srgbClr val="A4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Carenza di domanda</a:t>
            </a:r>
            <a:endParaRPr lang="it-IT" sz="1200" dirty="0"/>
          </a:p>
        </p:txBody>
      </p:sp>
      <p:cxnSp>
        <p:nvCxnSpPr>
          <p:cNvPr id="36" name="Connettore 2 35"/>
          <p:cNvCxnSpPr>
            <a:stCxn id="34" idx="1"/>
            <a:endCxn id="12" idx="3"/>
          </p:cNvCxnSpPr>
          <p:nvPr/>
        </p:nvCxnSpPr>
        <p:spPr>
          <a:xfrm flipH="1">
            <a:off x="7772399" y="5224233"/>
            <a:ext cx="391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flipH="1" flipV="1">
            <a:off x="7815940" y="4370144"/>
            <a:ext cx="566060" cy="623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61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9">
            <a:extLst>
              <a:ext uri="{FF2B5EF4-FFF2-40B4-BE49-F238E27FC236}">
                <a16:creationId xmlns="" xmlns:a16="http://schemas.microsoft.com/office/drawing/2014/main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3200400" y="832723"/>
            <a:ext cx="3276600" cy="40011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Fabbisogno e offerta di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diplomati</a:t>
            </a:r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magine 9"/>
          <p:cNvPicPr/>
          <p:nvPr/>
        </p:nvPicPr>
        <p:blipFill rotWithShape="1">
          <a:blip r:embed="rId2"/>
          <a:srcRect l="14410" t="32413" r="31583" b="23461"/>
          <a:stretch/>
        </p:blipFill>
        <p:spPr bwMode="auto">
          <a:xfrm>
            <a:off x="1752600" y="2438400"/>
            <a:ext cx="5486400" cy="3497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0139" y="1821237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ABBISOGNO PREVISTO DI </a:t>
            </a:r>
            <a:r>
              <a:rPr lang="it-IT" sz="1400" b="1" dirty="0">
                <a:solidFill>
                  <a:srgbClr val="A40000"/>
                </a:solidFill>
                <a:latin typeface="Calibri" panose="020F0502020204030204" pitchFamily="34" charset="0"/>
              </a:rPr>
              <a:t>DIPLOMATI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E OFFERTA DI NEODIPLOMATI PER INDIRIZZO NEL PERIODO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2021-2025* </a:t>
            </a:r>
            <a:endParaRPr lang="it-IT" sz="1200" dirty="0"/>
          </a:p>
        </p:txBody>
      </p:sp>
      <p:sp>
        <p:nvSpPr>
          <p:cNvPr id="8" name="Rettangolo 7"/>
          <p:cNvSpPr/>
          <p:nvPr/>
        </p:nvSpPr>
        <p:spPr>
          <a:xfrm>
            <a:off x="1600199" y="4165136"/>
            <a:ext cx="5715001" cy="483064"/>
          </a:xfrm>
          <a:prstGeom prst="rect">
            <a:avLst/>
          </a:prstGeom>
          <a:noFill/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240484" y="4953000"/>
            <a:ext cx="827317" cy="461665"/>
          </a:xfrm>
          <a:prstGeom prst="rect">
            <a:avLst/>
          </a:prstGeom>
          <a:noFill/>
          <a:ln>
            <a:solidFill>
              <a:srgbClr val="A4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Carenza di domanda</a:t>
            </a:r>
            <a:endParaRPr lang="it-IT" sz="1200" dirty="0"/>
          </a:p>
        </p:txBody>
      </p:sp>
      <p:cxnSp>
        <p:nvCxnSpPr>
          <p:cNvPr id="4" name="Connettore 4 3"/>
          <p:cNvCxnSpPr/>
          <p:nvPr/>
        </p:nvCxnSpPr>
        <p:spPr>
          <a:xfrm>
            <a:off x="7326084" y="4395782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752601" y="4648201"/>
            <a:ext cx="5486400" cy="100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714499" y="3581401"/>
            <a:ext cx="5486400" cy="53482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31515" y="3387147"/>
            <a:ext cx="827317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Carenza di offerta</a:t>
            </a:r>
            <a:endParaRPr lang="it-IT" sz="1200" dirty="0"/>
          </a:p>
        </p:txBody>
      </p:sp>
      <p:cxnSp>
        <p:nvCxnSpPr>
          <p:cNvPr id="19" name="Connettore 2 18"/>
          <p:cNvCxnSpPr/>
          <p:nvPr/>
        </p:nvCxnSpPr>
        <p:spPr>
          <a:xfrm>
            <a:off x="468974" y="3865273"/>
            <a:ext cx="1234641" cy="14051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949673" y="3541074"/>
            <a:ext cx="717566" cy="34545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38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23582" y="4351866"/>
            <a:ext cx="8458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Le competenze digitali 2020</a:t>
            </a:r>
          </a:p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i="1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Sezione Pubblicazioni di</a:t>
            </a:r>
          </a:p>
          <a:p>
            <a:pPr algn="ctr"/>
            <a:r>
              <a:rPr lang="it-IT" sz="2000" b="1" dirty="0">
                <a:hlinkClick r:id="rId3"/>
              </a:rPr>
              <a:t>https://excelsior.unioncamere.net</a:t>
            </a:r>
            <a:r>
              <a:rPr lang="it-IT" sz="2000" b="1" dirty="0" smtClean="0">
                <a:hlinkClick r:id="rId3"/>
              </a:rPr>
              <a:t>/</a:t>
            </a:r>
            <a:endParaRPr lang="it-IT" sz="2000" b="1" dirty="0"/>
          </a:p>
        </p:txBody>
      </p:sp>
      <p:pic>
        <p:nvPicPr>
          <p:cNvPr id="6" name="Immagin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t="25879" r="53204" b="30650"/>
          <a:stretch/>
        </p:blipFill>
        <p:spPr bwMode="auto">
          <a:xfrm>
            <a:off x="143434" y="134471"/>
            <a:ext cx="2761131" cy="62752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7848" r="47228" b="77837"/>
          <a:stretch/>
        </p:blipFill>
        <p:spPr>
          <a:xfrm>
            <a:off x="6463551" y="143436"/>
            <a:ext cx="2411507" cy="618564"/>
          </a:xfrm>
          <a:prstGeom prst="rect">
            <a:avLst/>
          </a:prstGeom>
        </p:spPr>
      </p:pic>
      <p:pic>
        <p:nvPicPr>
          <p:cNvPr id="1026" name="Picture 2" descr="https://excelsior.unioncamere.net/images/pubblicazioni2020/Copertina_B5_digital_202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82" y="783490"/>
            <a:ext cx="21336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8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6;p4"/>
          <p:cNvSpPr txBox="1"/>
          <p:nvPr/>
        </p:nvSpPr>
        <p:spPr>
          <a:xfrm>
            <a:off x="1099054" y="985897"/>
            <a:ext cx="6682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it-IT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Quali sono le principali </a:t>
            </a:r>
            <a:r>
              <a:rPr lang="it-IT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competenze tecnologiche </a:t>
            </a:r>
            <a:r>
              <a:rPr lang="it-IT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richieste?</a:t>
            </a:r>
            <a:endParaRPr sz="1800" b="1" i="1" u="none" strike="noStrike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4803" y="3040773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competenze digitali</a:t>
            </a:r>
            <a:r>
              <a:rPr lang="it-IT" dirty="0" smtClean="0"/>
              <a:t> come la capacità di utilizzo di </a:t>
            </a:r>
            <a:r>
              <a:rPr lang="it-IT" dirty="0"/>
              <a:t>tecnologie Internet, e capacità di gestire e produrre </a:t>
            </a:r>
            <a:r>
              <a:rPr lang="it-IT" dirty="0" smtClean="0"/>
              <a:t>strumenti di </a:t>
            </a:r>
            <a:r>
              <a:rPr lang="it-IT" dirty="0"/>
              <a:t>comunicazione visiva e multimediale</a:t>
            </a:r>
            <a:r>
              <a:rPr lang="it-IT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capacità </a:t>
            </a:r>
            <a:r>
              <a:rPr lang="it-IT" b="1" dirty="0">
                <a:solidFill>
                  <a:srgbClr val="0070C0"/>
                </a:solidFill>
              </a:rPr>
              <a:t>di utilizzare linguaggi e metodi matematici e informatici </a:t>
            </a:r>
            <a:r>
              <a:rPr lang="it-IT" dirty="0"/>
              <a:t>per organizzare e valutare </a:t>
            </a:r>
            <a:r>
              <a:rPr lang="it-IT" dirty="0" smtClean="0"/>
              <a:t>informazioni qualitative </a:t>
            </a:r>
            <a:r>
              <a:rPr lang="it-IT" dirty="0"/>
              <a:t>e quantitative;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capacità </a:t>
            </a:r>
            <a:r>
              <a:rPr lang="it-IT" b="1" dirty="0">
                <a:solidFill>
                  <a:srgbClr val="0070C0"/>
                </a:solidFill>
              </a:rPr>
              <a:t>di </a:t>
            </a:r>
            <a:r>
              <a:rPr lang="it-IT" b="1" dirty="0" smtClean="0">
                <a:solidFill>
                  <a:srgbClr val="0070C0"/>
                </a:solidFill>
              </a:rPr>
              <a:t>applicare tecnologie 4.0 </a:t>
            </a:r>
            <a:r>
              <a:rPr lang="it-IT" dirty="0" smtClean="0"/>
              <a:t>ovvero capacità di gestire </a:t>
            </a:r>
            <a:r>
              <a:rPr lang="it-IT" dirty="0"/>
              <a:t>soluzioni innovative applicando tecnologie (digitali) robotiche, big data </a:t>
            </a:r>
            <a:r>
              <a:rPr lang="it-IT" dirty="0" err="1"/>
              <a:t>analytics</a:t>
            </a:r>
            <a:r>
              <a:rPr lang="it-IT" dirty="0"/>
              <a:t>, internet </a:t>
            </a:r>
            <a:r>
              <a:rPr lang="it-IT" dirty="0" smtClean="0"/>
              <a:t>of </a:t>
            </a:r>
            <a:r>
              <a:rPr lang="it-IT" dirty="0" err="1" smtClean="0"/>
              <a:t>things</a:t>
            </a:r>
            <a:r>
              <a:rPr lang="it-IT" dirty="0"/>
              <a:t>, ecc. ai processi aziendali, anche in linea con quanto previsto nel ‘Pacchetto Industria 4.0’.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37" y="1638822"/>
            <a:ext cx="2335755" cy="120622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34480" y="5510386"/>
            <a:ext cx="8001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DIN-Regular"/>
              </a:rPr>
              <a:t>Al crescere del livello di istruzione richiesto cresce anche il grado di importanza attribuito alle competenze tecnologiche</a:t>
            </a:r>
            <a:endParaRPr lang="it-IT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2810" y="4366180"/>
            <a:ext cx="6858000" cy="1107996"/>
          </a:xfrm>
        </p:spPr>
        <p:txBody>
          <a:bodyPr/>
          <a:lstStyle/>
          <a:p>
            <a:r>
              <a:rPr lang="it-IT" sz="1800" dirty="0">
                <a:solidFill>
                  <a:schemeClr val="tx2"/>
                </a:solidFill>
              </a:rPr>
              <a:t>A vent’anni dalla </a:t>
            </a:r>
            <a:r>
              <a:rPr lang="it-IT" sz="1800" dirty="0" smtClean="0">
                <a:solidFill>
                  <a:schemeClr val="tx2"/>
                </a:solidFill>
              </a:rPr>
              <a:t>nascita </a:t>
            </a:r>
            <a:r>
              <a:rPr lang="it-IT" sz="1800" dirty="0">
                <a:solidFill>
                  <a:schemeClr val="tx2"/>
                </a:solidFill>
              </a:rPr>
              <a:t>il Sistema informativo Excelsior si conferma una delle fonti più utilizzate per</a:t>
            </a:r>
          </a:p>
          <a:p>
            <a:r>
              <a:rPr lang="it-IT" sz="1800" dirty="0">
                <a:solidFill>
                  <a:schemeClr val="tx2"/>
                </a:solidFill>
              </a:rPr>
              <a:t>seguire le dinamiche quali-quantitative della domanda di lavoro.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52710" y="3245344"/>
            <a:ext cx="8458200" cy="1186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Excelsior </a:t>
            </a:r>
            <a:r>
              <a:rPr lang="it-IT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è </a:t>
            </a:r>
            <a:r>
              <a:rPr lang="it-IT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un’indagine </a:t>
            </a:r>
            <a:r>
              <a:rPr lang="it-IT" dirty="0">
                <a:latin typeface="Calibri" panose="020F0502020204030204" pitchFamily="34" charset="0"/>
              </a:rPr>
              <a:t>realizzata da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Unioncamere e 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ANPAL </a:t>
            </a:r>
            <a:r>
              <a:rPr lang="it-IT" dirty="0" smtClean="0">
                <a:latin typeface="Calibri" panose="020F0502020204030204" pitchFamily="34" charset="0"/>
              </a:rPr>
              <a:t>a cui collaborano anche le singole Camere di Commercio.</a:t>
            </a:r>
          </a:p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dirty="0" smtClean="0">
                <a:solidFill>
                  <a:srgbClr val="808080">
                    <a:lumMod val="25000"/>
                  </a:srgbClr>
                </a:solidFill>
                <a:latin typeface="Calibri" panose="020F0502020204030204" pitchFamily="34" charset="0"/>
              </a:rPr>
              <a:t>Fornisce informazioni sulle </a:t>
            </a:r>
            <a:r>
              <a:rPr lang="it-IT" b="1" dirty="0">
                <a:solidFill>
                  <a:srgbClr val="808080">
                    <a:lumMod val="25000"/>
                  </a:srgbClr>
                </a:solidFill>
                <a:latin typeface="Calibri" panose="020F0502020204030204" pitchFamily="34" charset="0"/>
              </a:rPr>
              <a:t>previsioni di assunzione </a:t>
            </a:r>
            <a:r>
              <a:rPr lang="it-IT" dirty="0">
                <a:solidFill>
                  <a:srgbClr val="808080">
                    <a:lumMod val="25000"/>
                  </a:srgbClr>
                </a:solidFill>
                <a:latin typeface="Calibri" panose="020F0502020204030204" pitchFamily="34" charset="0"/>
              </a:rPr>
              <a:t>e </a:t>
            </a:r>
            <a:r>
              <a:rPr lang="it-IT" b="1" dirty="0">
                <a:solidFill>
                  <a:srgbClr val="808080">
                    <a:lumMod val="25000"/>
                  </a:srgbClr>
                </a:solidFill>
                <a:latin typeface="Calibri" panose="020F0502020204030204" pitchFamily="34" charset="0"/>
              </a:rPr>
              <a:t>analizza i fabbisogni formativi e professionali </a:t>
            </a:r>
            <a:r>
              <a:rPr lang="it-IT" dirty="0">
                <a:solidFill>
                  <a:srgbClr val="808080">
                    <a:lumMod val="25000"/>
                  </a:srgbClr>
                </a:solidFill>
                <a:latin typeface="Calibri" panose="020F0502020204030204" pitchFamily="34" charset="0"/>
              </a:rPr>
              <a:t>delle </a:t>
            </a:r>
            <a:r>
              <a:rPr lang="it-IT" b="1" dirty="0">
                <a:latin typeface="Calibri" panose="020F0502020204030204" pitchFamily="34" charset="0"/>
              </a:rPr>
              <a:t>imprese </a:t>
            </a:r>
            <a:r>
              <a:rPr lang="it-IT" b="1" dirty="0" smtClean="0">
                <a:latin typeface="Calibri" panose="020F0502020204030204" pitchFamily="34" charset="0"/>
              </a:rPr>
              <a:t>dell’industria </a:t>
            </a:r>
            <a:r>
              <a:rPr lang="it-IT" b="1" dirty="0">
                <a:latin typeface="Calibri" panose="020F0502020204030204" pitchFamily="34" charset="0"/>
              </a:rPr>
              <a:t>e dei servizi </a:t>
            </a:r>
            <a:r>
              <a:rPr lang="it-IT" dirty="0">
                <a:latin typeface="Calibri" panose="020F0502020204030204" pitchFamily="34" charset="0"/>
              </a:rPr>
              <a:t>con dipendenti.</a:t>
            </a:r>
            <a:endParaRPr lang="it-IT" b="1" dirty="0">
              <a:solidFill>
                <a:srgbClr val="808080">
                  <a:lumMod val="25000"/>
                </a:srgb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62" y="1719404"/>
            <a:ext cx="2848051" cy="1342284"/>
          </a:xfrm>
          <a:prstGeom prst="rect">
            <a:avLst/>
          </a:prstGeom>
        </p:spPr>
      </p:pic>
      <p:pic>
        <p:nvPicPr>
          <p:cNvPr id="9" name="Picture 2" descr="C:\Users\casagrande\Desktop\ue-fse-investiamo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17" y="1112244"/>
            <a:ext cx="1529579" cy="3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124339"/>
            <a:ext cx="920576" cy="37798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776" y="1099896"/>
            <a:ext cx="1005927" cy="37798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438400" y="5468962"/>
            <a:ext cx="4681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hlinkClick r:id="rId6"/>
              </a:rPr>
              <a:t>https://excelsior.unioncamere.net</a:t>
            </a:r>
            <a:r>
              <a:rPr lang="it-IT" sz="2400" b="1" dirty="0" smtClean="0">
                <a:hlinkClick r:id="rId6"/>
              </a:rPr>
              <a:t>/</a:t>
            </a:r>
            <a:endParaRPr lang="it-IT" sz="2400" b="1" dirty="0" smtClean="0"/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8108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6;p4"/>
          <p:cNvSpPr txBox="1"/>
          <p:nvPr/>
        </p:nvSpPr>
        <p:spPr>
          <a:xfrm>
            <a:off x="304800" y="990600"/>
            <a:ext cx="8651631" cy="30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lang="it-IT" sz="18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nvestimenti </a:t>
            </a:r>
            <a:r>
              <a:rPr lang="it-IT" sz="1800" b="1" i="1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</a:t>
            </a:r>
            <a:r>
              <a:rPr lang="it-IT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lang="it-IT" sz="20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nnovazione </a:t>
            </a:r>
            <a:r>
              <a:rPr lang="it-IT" sz="18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Italia</a:t>
            </a:r>
            <a:endParaRPr sz="1800" b="1" i="1" u="none" strike="noStrike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28600" y="1524000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1400" dirty="0">
                <a:solidFill>
                  <a:srgbClr val="000000"/>
                </a:solidFill>
                <a:latin typeface="+mj-lt"/>
              </a:rPr>
              <a:t>I</a:t>
            </a:r>
            <a:r>
              <a:rPr lang="it-IT" sz="1400" dirty="0" smtClean="0">
                <a:solidFill>
                  <a:srgbClr val="000000"/>
                </a:solidFill>
                <a:latin typeface="+mj-lt"/>
              </a:rPr>
              <a:t>nvestimenti 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in </a:t>
            </a:r>
            <a:r>
              <a:rPr lang="it-IT" sz="1400" b="1" dirty="0">
                <a:solidFill>
                  <a:srgbClr val="0070C0"/>
                </a:solidFill>
                <a:latin typeface="+mj-lt"/>
              </a:rPr>
              <a:t>tecnologie innovative </a:t>
            </a:r>
            <a:r>
              <a:rPr lang="it-IT" sz="1400" dirty="0" smtClean="0">
                <a:solidFill>
                  <a:srgbClr val="000000"/>
                </a:solidFill>
                <a:latin typeface="+mj-lt"/>
              </a:rPr>
              <a:t>: </a:t>
            </a:r>
            <a:endParaRPr lang="it-IT" sz="14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+mj-lt"/>
              </a:rPr>
              <a:t>• Strumenti software dell’impresa 4.0 per l’acquisizione e la gestione di dati a supporto delle decisioni, della progettazione e ingegnerizzazione dei prodotti/servizi, dell’analisi dei processi 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+mj-lt"/>
              </a:rPr>
              <a:t>• Internet alta velocità, </a:t>
            </a:r>
            <a:r>
              <a:rPr lang="it-IT" sz="1400" dirty="0" err="1">
                <a:solidFill>
                  <a:srgbClr val="000000"/>
                </a:solidFill>
                <a:latin typeface="+mj-lt"/>
              </a:rPr>
              <a:t>cloud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, mobile, big data </a:t>
            </a:r>
            <a:r>
              <a:rPr lang="it-IT" sz="1400" dirty="0" err="1">
                <a:solidFill>
                  <a:srgbClr val="000000"/>
                </a:solidFill>
                <a:latin typeface="+mj-lt"/>
              </a:rPr>
              <a:t>analytics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+mj-lt"/>
              </a:rPr>
              <a:t>• </a:t>
            </a:r>
            <a:r>
              <a:rPr lang="it-IT" sz="1400" dirty="0" err="1">
                <a:solidFill>
                  <a:srgbClr val="000000"/>
                </a:solidFill>
                <a:latin typeface="+mj-lt"/>
              </a:rPr>
              <a:t>IoT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 (Internet delle cose), tecnologie di comunicazione machine-to-machine 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+mj-lt"/>
              </a:rPr>
              <a:t>• Robotica avanzata (stampa 3D, robot collaborativi interconnessi e programmabili) 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+mj-lt"/>
              </a:rPr>
              <a:t>• Sicurezza informatica 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+mj-lt"/>
              </a:rPr>
              <a:t>• Realtà aumentata e virtuale a supporto dei processi produttivi. </a:t>
            </a:r>
            <a:endParaRPr lang="it-IT" sz="2400" dirty="0">
              <a:latin typeface="+mj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800600" y="1112426"/>
            <a:ext cx="39554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300" dirty="0">
                <a:solidFill>
                  <a:srgbClr val="000000"/>
                </a:solidFill>
              </a:rPr>
              <a:t>Gli investimenti in </a:t>
            </a:r>
            <a:r>
              <a:rPr lang="it-IT" sz="1300" b="1" dirty="0">
                <a:solidFill>
                  <a:srgbClr val="0070C0"/>
                </a:solidFill>
              </a:rPr>
              <a:t>modelli organizzativi aziendali </a:t>
            </a:r>
            <a:r>
              <a:rPr lang="it-IT" sz="1300" dirty="0">
                <a:solidFill>
                  <a:srgbClr val="000000"/>
                </a:solidFill>
              </a:rPr>
              <a:t>invece sono: </a:t>
            </a:r>
          </a:p>
          <a:p>
            <a:pPr algn="just"/>
            <a:r>
              <a:rPr lang="it-IT" sz="1300" dirty="0">
                <a:solidFill>
                  <a:srgbClr val="000000"/>
                </a:solidFill>
              </a:rPr>
              <a:t>• Adozione di sistemi di rilevazione continua e analisi, in tempo reale, delle “performance” di tutte le aree aziendali </a:t>
            </a:r>
          </a:p>
          <a:p>
            <a:pPr algn="just"/>
            <a:r>
              <a:rPr lang="it-IT" sz="1300" dirty="0">
                <a:solidFill>
                  <a:srgbClr val="000000"/>
                </a:solidFill>
              </a:rPr>
              <a:t>• Adozione di sistemi gestionali evoluti con lo scopo di favorire l’integrazione e la collaborazione tra le diverse funzioni aziendali </a:t>
            </a:r>
          </a:p>
          <a:p>
            <a:pPr algn="just"/>
            <a:r>
              <a:rPr lang="it-IT" sz="1300" dirty="0">
                <a:solidFill>
                  <a:srgbClr val="000000"/>
                </a:solidFill>
              </a:rPr>
              <a:t>• Adozione di una rete digitale integrata o potenzialmente integrabile con reti esterne di fornitori di prodotti/servizi (fornitori, servizi logistici e di assistenza) </a:t>
            </a:r>
          </a:p>
          <a:p>
            <a:pPr algn="just"/>
            <a:r>
              <a:rPr lang="it-IT" sz="1300" dirty="0">
                <a:solidFill>
                  <a:srgbClr val="000000"/>
                </a:solidFill>
              </a:rPr>
              <a:t>• Adozione di una rete digitale integrata o potenzialmente integrabile con reti esterne di clienti business (B to B) </a:t>
            </a:r>
          </a:p>
          <a:p>
            <a:pPr algn="just"/>
            <a:r>
              <a:rPr lang="it-IT" sz="1300" dirty="0">
                <a:solidFill>
                  <a:srgbClr val="000000"/>
                </a:solidFill>
              </a:rPr>
              <a:t>• Adozione di strumenti di lavoro agile (</a:t>
            </a:r>
            <a:r>
              <a:rPr lang="it-IT" sz="1300" dirty="0" err="1">
                <a:solidFill>
                  <a:srgbClr val="000000"/>
                </a:solidFill>
              </a:rPr>
              <a:t>smart</a:t>
            </a:r>
            <a:r>
              <a:rPr lang="it-IT" sz="1300" dirty="0">
                <a:solidFill>
                  <a:srgbClr val="000000"/>
                </a:solidFill>
              </a:rPr>
              <a:t> </a:t>
            </a:r>
            <a:r>
              <a:rPr lang="it-IT" sz="1300" dirty="0" err="1">
                <a:solidFill>
                  <a:srgbClr val="000000"/>
                </a:solidFill>
              </a:rPr>
              <a:t>wortking</a:t>
            </a:r>
            <a:r>
              <a:rPr lang="it-IT" sz="1300" dirty="0">
                <a:solidFill>
                  <a:srgbClr val="000000"/>
                </a:solidFill>
              </a:rPr>
              <a:t>, telelavoro, lavoro a domicilio) </a:t>
            </a:r>
            <a:endParaRPr lang="it-IT" sz="1300" dirty="0" smtClean="0">
              <a:solidFill>
                <a:srgbClr val="0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000000"/>
                </a:solidFill>
              </a:rPr>
              <a:t>Potenziamento dell’area amministrativa/gestionale e giuridico/normativa a seguito della trasformazione digitale (sicurezza, normativa sul lavoro, normative sulla privacy, nuove procedure di gestione del personale e nuove modalità di lavoro) </a:t>
            </a:r>
          </a:p>
          <a:p>
            <a:pPr algn="just"/>
            <a:r>
              <a:rPr lang="it-IT" sz="1300" dirty="0">
                <a:solidFill>
                  <a:srgbClr val="000000"/>
                </a:solidFill>
              </a:rPr>
              <a:t>•Adozione di nuove regole per sicurezza sanitaria per i lavoratori, uso di nuovi presidi, </a:t>
            </a:r>
            <a:r>
              <a:rPr lang="it-IT" sz="1300" dirty="0" err="1">
                <a:solidFill>
                  <a:srgbClr val="000000"/>
                </a:solidFill>
              </a:rPr>
              <a:t>risk</a:t>
            </a:r>
            <a:r>
              <a:rPr lang="it-IT" sz="1300" dirty="0">
                <a:solidFill>
                  <a:srgbClr val="000000"/>
                </a:solidFill>
              </a:rPr>
              <a:t> management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21673" y="4422962"/>
            <a:ext cx="434659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rgbClr val="000000"/>
                </a:solidFill>
              </a:rPr>
              <a:t>I</a:t>
            </a:r>
            <a:r>
              <a:rPr lang="it-IT" sz="1400" dirty="0" smtClean="0">
                <a:solidFill>
                  <a:srgbClr val="000000"/>
                </a:solidFill>
              </a:rPr>
              <a:t>nvestimenti </a:t>
            </a:r>
            <a:r>
              <a:rPr lang="it-IT" sz="1400" dirty="0">
                <a:solidFill>
                  <a:srgbClr val="000000"/>
                </a:solidFill>
              </a:rPr>
              <a:t>in </a:t>
            </a:r>
            <a:r>
              <a:rPr lang="it-IT" sz="1400" b="1" dirty="0">
                <a:solidFill>
                  <a:srgbClr val="0070C0"/>
                </a:solidFill>
              </a:rPr>
              <a:t>sviluppo di nuovi modelli di business</a:t>
            </a:r>
            <a:r>
              <a:rPr lang="it-IT" sz="1400" dirty="0">
                <a:solidFill>
                  <a:srgbClr val="000000"/>
                </a:solidFill>
              </a:rPr>
              <a:t>: 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</a:rPr>
              <a:t>• Utilizzo di Big data per analizzare i mercati 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</a:rPr>
              <a:t>• Digital marketing (utilizzo di canali/strumenti digitali per la promozione e vendita dei prodotti/servizi) </a:t>
            </a:r>
          </a:p>
          <a:p>
            <a:pPr algn="just"/>
            <a:r>
              <a:rPr lang="it-IT" sz="1400" dirty="0">
                <a:solidFill>
                  <a:srgbClr val="000000"/>
                </a:solidFill>
              </a:rPr>
              <a:t>• Analisi dei comportamenti e dei bisogni dei clienti/utenti per garantire la personalizzazione del prodotto-servizio offerto. 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208226" y="6210787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Gli investimenti delle imprese determinano i fabbisogni di professionalità e formazione</a:t>
            </a:r>
          </a:p>
        </p:txBody>
      </p:sp>
    </p:spTree>
    <p:extLst>
      <p:ext uri="{BB962C8B-B14F-4D97-AF65-F5344CB8AC3E}">
        <p14:creationId xmlns:p14="http://schemas.microsoft.com/office/powerpoint/2010/main" val="38087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6;p4"/>
          <p:cNvSpPr txBox="1"/>
          <p:nvPr/>
        </p:nvSpPr>
        <p:spPr>
          <a:xfrm>
            <a:off x="304800" y="990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1800"/>
            </a:pPr>
            <a:r>
              <a:rPr lang="it-IT" sz="2000" b="1" i="1" dirty="0">
                <a:solidFill>
                  <a:srgbClr val="A4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Principali </a:t>
            </a:r>
            <a:r>
              <a:rPr lang="it-IT" sz="2400" b="1" i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figure professionali </a:t>
            </a:r>
            <a:r>
              <a:rPr lang="it-IT" sz="2000" b="1" i="1" dirty="0">
                <a:solidFill>
                  <a:srgbClr val="A4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assunte per implementare gli investimenti in trasformazione digitale (in v.a.) </a:t>
            </a:r>
            <a:r>
              <a:rPr lang="it-IT" sz="2000" b="1" i="1" u="none" strike="noStrike" cap="none" dirty="0" smtClean="0">
                <a:solidFill>
                  <a:srgbClr val="A4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Italia</a:t>
            </a:r>
            <a:endParaRPr sz="2000" b="1" i="1" u="none" strike="noStrike" cap="none" dirty="0">
              <a:solidFill>
                <a:srgbClr val="A4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066800" y="1613128"/>
            <a:ext cx="6934200" cy="439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99273" y="838200"/>
            <a:ext cx="6137962" cy="830997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Social media marketing</a:t>
            </a:r>
            <a:endParaRPr lang="it-IT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13657" y="1732751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444444"/>
                </a:solidFill>
              </a:rPr>
              <a:t>Il </a:t>
            </a:r>
            <a:r>
              <a:rPr lang="it-IT" sz="1600" b="1" dirty="0">
                <a:solidFill>
                  <a:srgbClr val="444444"/>
                </a:solidFill>
              </a:rPr>
              <a:t>Social Media Manager</a:t>
            </a:r>
            <a:r>
              <a:rPr lang="it-IT" sz="1600" dirty="0">
                <a:solidFill>
                  <a:srgbClr val="444444"/>
                </a:solidFill>
              </a:rPr>
              <a:t> si occupa di </a:t>
            </a:r>
            <a:r>
              <a:rPr lang="it-IT" sz="1600" b="1" dirty="0">
                <a:solidFill>
                  <a:srgbClr val="444444"/>
                </a:solidFill>
              </a:rPr>
              <a:t>gestire le attività sui social networks</a:t>
            </a:r>
            <a:r>
              <a:rPr lang="it-IT" sz="1600" dirty="0">
                <a:solidFill>
                  <a:srgbClr val="444444"/>
                </a:solidFill>
              </a:rPr>
              <a:t> di un'azienda, un </a:t>
            </a:r>
            <a:r>
              <a:rPr lang="it-IT" sz="1600" b="1" i="1" dirty="0">
                <a:solidFill>
                  <a:srgbClr val="444444"/>
                </a:solidFill>
              </a:rPr>
              <a:t>brand</a:t>
            </a:r>
            <a:r>
              <a:rPr lang="it-IT" sz="1600" dirty="0">
                <a:solidFill>
                  <a:srgbClr val="444444"/>
                </a:solidFill>
              </a:rPr>
              <a:t>, un'organizzazione - oppure anche di un VIP o un personaggio pubblico (cantanti, attori, sportivi, politici ecc.).</a:t>
            </a:r>
            <a:endParaRPr 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1955682" y="2676111"/>
            <a:ext cx="5225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444444"/>
                </a:solidFill>
              </a:rPr>
              <a:t>A</a:t>
            </a:r>
            <a:r>
              <a:rPr lang="it-IT" sz="1600" dirty="0" smtClean="0">
                <a:solidFill>
                  <a:srgbClr val="444444"/>
                </a:solidFill>
              </a:rPr>
              <a:t>nalizza </a:t>
            </a:r>
            <a:r>
              <a:rPr lang="it-IT" sz="1600" dirty="0">
                <a:solidFill>
                  <a:srgbClr val="444444"/>
                </a:solidFill>
              </a:rPr>
              <a:t>e interpreta i dati provenienti dal web e dai social media attraverso </a:t>
            </a:r>
            <a:r>
              <a:rPr lang="it-IT" sz="1600" i="1" dirty="0" err="1">
                <a:solidFill>
                  <a:srgbClr val="444444"/>
                </a:solidFill>
              </a:rPr>
              <a:t>tools</a:t>
            </a:r>
            <a:r>
              <a:rPr lang="it-IT" sz="1600" dirty="0">
                <a:solidFill>
                  <a:srgbClr val="444444"/>
                </a:solidFill>
              </a:rPr>
              <a:t> di </a:t>
            </a:r>
            <a:r>
              <a:rPr lang="it-IT" sz="1600" b="1" dirty="0">
                <a:solidFill>
                  <a:srgbClr val="444444"/>
                </a:solidFill>
              </a:rPr>
              <a:t>analisi e ascolto della rete</a:t>
            </a:r>
            <a:r>
              <a:rPr lang="it-IT" sz="1600" dirty="0">
                <a:solidFill>
                  <a:srgbClr val="444444"/>
                </a:solidFill>
              </a:rPr>
              <a:t>, per individuare </a:t>
            </a:r>
            <a:r>
              <a:rPr lang="it-IT" sz="1600" b="1" dirty="0">
                <a:solidFill>
                  <a:srgbClr val="444444"/>
                </a:solidFill>
              </a:rPr>
              <a:t>trend</a:t>
            </a:r>
            <a:r>
              <a:rPr lang="it-IT" sz="1600" dirty="0">
                <a:solidFill>
                  <a:srgbClr val="444444"/>
                </a:solidFill>
              </a:rPr>
              <a:t>, </a:t>
            </a:r>
            <a:r>
              <a:rPr lang="it-IT" sz="1600" b="1" i="1" dirty="0" err="1">
                <a:solidFill>
                  <a:srgbClr val="444444"/>
                </a:solidFill>
              </a:rPr>
              <a:t>hashtag</a:t>
            </a:r>
            <a:r>
              <a:rPr lang="it-IT" sz="1600" b="1" dirty="0">
                <a:solidFill>
                  <a:srgbClr val="444444"/>
                </a:solidFill>
              </a:rPr>
              <a:t> </a:t>
            </a:r>
            <a:r>
              <a:rPr lang="it-IT" sz="1600" dirty="0">
                <a:solidFill>
                  <a:srgbClr val="444444"/>
                </a:solidFill>
              </a:rPr>
              <a:t>e identificare il </a:t>
            </a:r>
            <a:r>
              <a:rPr lang="it-IT" sz="1600" b="1" i="1" dirty="0">
                <a:solidFill>
                  <a:srgbClr val="444444"/>
                </a:solidFill>
              </a:rPr>
              <a:t>target</a:t>
            </a:r>
            <a:r>
              <a:rPr lang="it-IT" sz="1600" dirty="0">
                <a:solidFill>
                  <a:srgbClr val="444444"/>
                </a:solidFill>
              </a:rPr>
              <a:t> delle attività di marketing e comunicazione. Elabora quindi una strategia di </a:t>
            </a:r>
            <a:r>
              <a:rPr lang="it-IT" sz="1600" b="1" i="1" dirty="0">
                <a:solidFill>
                  <a:srgbClr val="444444"/>
                </a:solidFill>
              </a:rPr>
              <a:t>brand </a:t>
            </a:r>
            <a:r>
              <a:rPr lang="it-IT" sz="1600" b="1" i="1" dirty="0" err="1" smtClean="0">
                <a:solidFill>
                  <a:srgbClr val="444444"/>
                </a:solidFill>
              </a:rPr>
              <a:t>comunication</a:t>
            </a:r>
            <a:r>
              <a:rPr lang="it-IT" sz="1600" b="1" dirty="0">
                <a:solidFill>
                  <a:srgbClr val="444444"/>
                </a:solidFill>
              </a:rPr>
              <a:t> </a:t>
            </a:r>
            <a:r>
              <a:rPr lang="it-IT" sz="1600" dirty="0" smtClean="0">
                <a:solidFill>
                  <a:srgbClr val="444444"/>
                </a:solidFill>
              </a:rPr>
              <a:t>e definisce un</a:t>
            </a:r>
            <a:r>
              <a:rPr lang="it-IT" sz="1600" dirty="0">
                <a:solidFill>
                  <a:srgbClr val="444444"/>
                </a:solidFill>
              </a:rPr>
              <a:t> </a:t>
            </a:r>
            <a:r>
              <a:rPr lang="it-IT" sz="1600" b="1" dirty="0">
                <a:solidFill>
                  <a:srgbClr val="444444"/>
                </a:solidFill>
              </a:rPr>
              <a:t>piano editoriale</a:t>
            </a:r>
            <a:r>
              <a:rPr lang="it-IT" sz="1600" dirty="0">
                <a:solidFill>
                  <a:srgbClr val="444444"/>
                </a:solidFill>
              </a:rPr>
              <a:t> per la </a:t>
            </a:r>
            <a:r>
              <a:rPr lang="it-IT" sz="1600" b="1" dirty="0">
                <a:solidFill>
                  <a:srgbClr val="444444"/>
                </a:solidFill>
              </a:rPr>
              <a:t>creazione di contenuti per i social </a:t>
            </a:r>
            <a:r>
              <a:rPr lang="it-IT" sz="1600" b="1" dirty="0" smtClean="0">
                <a:solidFill>
                  <a:srgbClr val="444444"/>
                </a:solidFill>
              </a:rPr>
              <a:t>network</a:t>
            </a:r>
            <a:r>
              <a:rPr lang="it-IT" sz="1600" dirty="0">
                <a:solidFill>
                  <a:srgbClr val="444444"/>
                </a:solidFill>
              </a:rPr>
              <a:t>.</a:t>
            </a:r>
            <a:endParaRPr lang="it-IT" sz="1600" dirty="0"/>
          </a:p>
        </p:txBody>
      </p:sp>
      <p:sp>
        <p:nvSpPr>
          <p:cNvPr id="10" name="Rettangolo 9"/>
          <p:cNvSpPr/>
          <p:nvPr/>
        </p:nvSpPr>
        <p:spPr>
          <a:xfrm>
            <a:off x="464063" y="4613337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444444"/>
                </a:solidFill>
              </a:rPr>
              <a:t>P</a:t>
            </a:r>
            <a:r>
              <a:rPr lang="it-IT" sz="1600" dirty="0" smtClean="0">
                <a:solidFill>
                  <a:srgbClr val="444444"/>
                </a:solidFill>
              </a:rPr>
              <a:t>uò </a:t>
            </a:r>
            <a:r>
              <a:rPr lang="it-IT" sz="1600" dirty="0">
                <a:solidFill>
                  <a:srgbClr val="444444"/>
                </a:solidFill>
              </a:rPr>
              <a:t>lavorare come </a:t>
            </a:r>
            <a:r>
              <a:rPr lang="it-IT" sz="1600" b="1" dirty="0">
                <a:solidFill>
                  <a:srgbClr val="444444"/>
                </a:solidFill>
              </a:rPr>
              <a:t>dipendente o collaboratore </a:t>
            </a:r>
            <a:r>
              <a:rPr lang="it-IT" sz="1600" dirty="0">
                <a:solidFill>
                  <a:srgbClr val="444444"/>
                </a:solidFill>
              </a:rPr>
              <a:t>in una</a:t>
            </a:r>
            <a:r>
              <a:rPr lang="it-IT" sz="1600" b="1" dirty="0">
                <a:solidFill>
                  <a:srgbClr val="444444"/>
                </a:solidFill>
              </a:rPr>
              <a:t> </a:t>
            </a:r>
            <a:r>
              <a:rPr lang="it-IT" sz="1600" b="1" i="1" dirty="0">
                <a:solidFill>
                  <a:srgbClr val="444444"/>
                </a:solidFill>
              </a:rPr>
              <a:t>web agency</a:t>
            </a:r>
            <a:r>
              <a:rPr lang="it-IT" sz="1600" dirty="0">
                <a:solidFill>
                  <a:srgbClr val="444444"/>
                </a:solidFill>
              </a:rPr>
              <a:t> o in una </a:t>
            </a:r>
            <a:r>
              <a:rPr lang="it-IT" sz="1600" b="1" dirty="0">
                <a:solidFill>
                  <a:srgbClr val="444444"/>
                </a:solidFill>
              </a:rPr>
              <a:t>agenzia di comunicazione</a:t>
            </a:r>
            <a:r>
              <a:rPr lang="it-IT" sz="1600" dirty="0">
                <a:solidFill>
                  <a:srgbClr val="444444"/>
                </a:solidFill>
              </a:rPr>
              <a:t> che offre servizi di gestione dei canali social (come</a:t>
            </a:r>
            <a:r>
              <a:rPr lang="it-IT" sz="1600" i="1" dirty="0">
                <a:solidFill>
                  <a:srgbClr val="444444"/>
                </a:solidFill>
              </a:rPr>
              <a:t> </a:t>
            </a:r>
            <a:r>
              <a:rPr lang="it-IT" sz="1600" b="1" i="1" dirty="0">
                <a:solidFill>
                  <a:srgbClr val="444444"/>
                </a:solidFill>
              </a:rPr>
              <a:t>social media agency</a:t>
            </a:r>
            <a:r>
              <a:rPr lang="it-IT" sz="1600" dirty="0">
                <a:solidFill>
                  <a:srgbClr val="444444"/>
                </a:solidFill>
              </a:rPr>
              <a:t>), oppure all'interno dell'</a:t>
            </a:r>
            <a:r>
              <a:rPr lang="it-IT" sz="1600" b="1" dirty="0">
                <a:solidFill>
                  <a:srgbClr val="444444"/>
                </a:solidFill>
              </a:rPr>
              <a:t>ufficio marketing di un'azienda</a:t>
            </a:r>
            <a:r>
              <a:rPr lang="it-IT" sz="1600" dirty="0">
                <a:solidFill>
                  <a:srgbClr val="444444"/>
                </a:solidFill>
              </a:rPr>
              <a:t> o ente. Dopo aver maturato esperienza come dipendente, è poi possibile lavorare come </a:t>
            </a:r>
            <a:r>
              <a:rPr lang="it-IT" sz="1600" b="1" dirty="0">
                <a:solidFill>
                  <a:srgbClr val="444444"/>
                </a:solidFill>
              </a:rPr>
              <a:t>consulente </a:t>
            </a:r>
            <a:r>
              <a:rPr lang="it-IT" sz="1600" b="1" i="1" dirty="0">
                <a:solidFill>
                  <a:srgbClr val="444444"/>
                </a:solidFill>
              </a:rPr>
              <a:t>freelance</a:t>
            </a:r>
            <a:r>
              <a:rPr lang="it-IT" sz="1600" dirty="0">
                <a:solidFill>
                  <a:srgbClr val="444444"/>
                </a:solidFill>
              </a:rPr>
              <a:t> esperto in </a:t>
            </a:r>
            <a:r>
              <a:rPr lang="it-IT" sz="1600" b="1" i="1" dirty="0">
                <a:solidFill>
                  <a:srgbClr val="444444"/>
                </a:solidFill>
              </a:rPr>
              <a:t>social media </a:t>
            </a:r>
            <a:r>
              <a:rPr lang="it-IT" sz="1600" b="1" i="1" dirty="0" smtClean="0">
                <a:solidFill>
                  <a:srgbClr val="444444"/>
                </a:solidFill>
              </a:rPr>
              <a:t>management.</a:t>
            </a:r>
            <a:endParaRPr lang="it-IT" sz="1600" dirty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1" y="2616201"/>
            <a:ext cx="798211" cy="79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446" y="2554589"/>
            <a:ext cx="874411" cy="87441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3706748"/>
            <a:ext cx="1004887" cy="75269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634139"/>
            <a:ext cx="614362" cy="61163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763" y="3861137"/>
            <a:ext cx="837419" cy="47148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5453" y="4184988"/>
            <a:ext cx="795337" cy="4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47800" y="838200"/>
            <a:ext cx="6137962" cy="830997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Social media marketing</a:t>
            </a:r>
            <a:endParaRPr lang="it-IT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9255" t="36277" r="30536" b="23861"/>
          <a:stretch/>
        </p:blipFill>
        <p:spPr bwMode="auto">
          <a:xfrm>
            <a:off x="559136" y="2286000"/>
            <a:ext cx="8018235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/>
          <p:cNvPicPr/>
          <p:nvPr/>
        </p:nvPicPr>
        <p:blipFill rotWithShape="1">
          <a:blip r:embed="rId3"/>
          <a:srcRect l="7713" t="12492" r="81640" b="82727"/>
          <a:stretch/>
        </p:blipFill>
        <p:spPr bwMode="auto">
          <a:xfrm>
            <a:off x="3581400" y="1819846"/>
            <a:ext cx="1371600" cy="433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31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0629" y="6451257"/>
            <a:ext cx="899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https://www.jobbydoo.it/?job=2aae9574bc9d8bacbe1e0153c7b37988&amp;kj=social%20media%20specialist&amp;kl=&amp;kd=&amp;pn=1&amp;jn=1&amp;sc=1857</a:t>
            </a:r>
          </a:p>
        </p:txBody>
      </p:sp>
      <p:sp>
        <p:nvSpPr>
          <p:cNvPr id="8" name="Rettangolo 7"/>
          <p:cNvSpPr/>
          <p:nvPr/>
        </p:nvSpPr>
        <p:spPr>
          <a:xfrm>
            <a:off x="710226" y="792847"/>
            <a:ext cx="6554295" cy="769441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Digital Marketing </a:t>
            </a:r>
            <a:r>
              <a:rPr lang="it-IT" sz="4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Specialist</a:t>
            </a:r>
            <a:endParaRPr lang="it-IT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30629" y="1553212"/>
            <a:ext cx="8860971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100" b="1" u="sng" dirty="0">
                <a:solidFill>
                  <a:srgbClr val="000000"/>
                </a:solidFill>
              </a:rPr>
              <a:t>Responsabilità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1100" dirty="0">
                <a:solidFill>
                  <a:srgbClr val="000000"/>
                </a:solidFill>
              </a:rPr>
              <a:t>La persona, inserita nella Direzione Marketing, avrà la responsabilità della messa a terra delle strategie di </a:t>
            </a:r>
            <a:r>
              <a:rPr lang="it-IT" sz="1100" dirty="0" err="1">
                <a:solidFill>
                  <a:srgbClr val="000000"/>
                </a:solidFill>
              </a:rPr>
              <a:t>digital</a:t>
            </a:r>
            <a:r>
              <a:rPr lang="it-IT" sz="1100" dirty="0">
                <a:solidFill>
                  <a:srgbClr val="000000"/>
                </a:solidFill>
              </a:rPr>
              <a:t> marketing aziendali</a:t>
            </a:r>
            <a:r>
              <a:rPr lang="it-IT" sz="1100" dirty="0" smtClean="0">
                <a:solidFill>
                  <a:srgbClr val="000000"/>
                </a:solidFill>
              </a:rPr>
              <a:t>.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1100" b="1" u="sng" dirty="0">
                <a:solidFill>
                  <a:srgbClr val="000000"/>
                </a:solidFill>
              </a:rPr>
              <a:t>Attività principali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1100" dirty="0">
                <a:solidFill>
                  <a:srgbClr val="000000"/>
                </a:solidFill>
              </a:rPr>
              <a:t>Le principali attività in cui la nuova persona verrà coinvolta includono ma non sono limitate a: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>
                <a:solidFill>
                  <a:srgbClr val="000000"/>
                </a:solidFill>
              </a:rPr>
              <a:t> </a:t>
            </a:r>
            <a:r>
              <a:rPr lang="it-IT" sz="1100" b="1" u="sng" dirty="0">
                <a:solidFill>
                  <a:srgbClr val="000000"/>
                </a:solidFill>
              </a:rPr>
              <a:t>CRM &amp; Marketing Automation</a:t>
            </a:r>
            <a:endParaRPr lang="it-IT" sz="2400" dirty="0">
              <a:solidFill>
                <a:srgbClr val="0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</a:rPr>
              <a:t>Definizione della strategia annuale di CRM utilizzando i vari canali di contatto con il cliente;</a:t>
            </a:r>
            <a:endParaRPr lang="it-IT" sz="2400" dirty="0">
              <a:solidFill>
                <a:srgbClr val="0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</a:rPr>
              <a:t>Gestione dello strumento di marketing </a:t>
            </a:r>
            <a:r>
              <a:rPr lang="it-IT" sz="1100" dirty="0" err="1">
                <a:solidFill>
                  <a:srgbClr val="000000"/>
                </a:solidFill>
              </a:rPr>
              <a:t>automation</a:t>
            </a:r>
            <a:r>
              <a:rPr lang="it-IT" sz="1100" dirty="0">
                <a:solidFill>
                  <a:srgbClr val="000000"/>
                </a:solidFill>
              </a:rPr>
              <a:t> con i relativi flussi di comunicazione;</a:t>
            </a:r>
            <a:endParaRPr lang="it-IT" sz="2400" dirty="0">
              <a:solidFill>
                <a:srgbClr val="0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dirty="0" err="1">
                <a:solidFill>
                  <a:srgbClr val="000000"/>
                </a:solidFill>
              </a:rPr>
              <a:t>Profilazione</a:t>
            </a:r>
            <a:r>
              <a:rPr lang="it-IT" sz="1100" dirty="0">
                <a:solidFill>
                  <a:srgbClr val="000000"/>
                </a:solidFill>
              </a:rPr>
              <a:t> e segmentazione del database al fine di formulare comunicazioni su misura verso i clienti, in modo tale da attrarne nuovi e aumentare fidelizzazione di quelli attuali;</a:t>
            </a:r>
            <a:endParaRPr lang="it-IT" sz="2400" dirty="0">
              <a:solidFill>
                <a:srgbClr val="0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</a:rPr>
              <a:t>Analisi della </a:t>
            </a:r>
            <a:r>
              <a:rPr lang="it-IT" sz="1100" dirty="0" err="1">
                <a:solidFill>
                  <a:srgbClr val="000000"/>
                </a:solidFill>
              </a:rPr>
              <a:t>customer</a:t>
            </a:r>
            <a:r>
              <a:rPr lang="it-IT" sz="1100" dirty="0">
                <a:solidFill>
                  <a:srgbClr val="000000"/>
                </a:solidFill>
              </a:rPr>
              <a:t> </a:t>
            </a:r>
            <a:r>
              <a:rPr lang="it-IT" sz="1100" dirty="0" err="1">
                <a:solidFill>
                  <a:srgbClr val="000000"/>
                </a:solidFill>
              </a:rPr>
              <a:t>experience</a:t>
            </a:r>
            <a:r>
              <a:rPr lang="it-IT" sz="1100" dirty="0">
                <a:solidFill>
                  <a:srgbClr val="000000"/>
                </a:solidFill>
              </a:rPr>
              <a:t> per identificare gli aspetti critici della soddisfazione del cliente;</a:t>
            </a:r>
            <a:endParaRPr lang="it-IT" sz="2400" dirty="0">
              <a:solidFill>
                <a:srgbClr val="0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</a:rPr>
              <a:t>Essere il punto di contatto con il team IT, al fine di implementare correttamente le esigenze di marketing con i possibili miglioramenti da introdurre nel CRM;</a:t>
            </a:r>
            <a:endParaRPr lang="it-IT" sz="2400" dirty="0">
              <a:solidFill>
                <a:srgbClr val="0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</a:rPr>
              <a:t>Supportare la futura piattaforma E-commerce condividendo </a:t>
            </a:r>
            <a:r>
              <a:rPr lang="it-IT" sz="1100" dirty="0" err="1">
                <a:solidFill>
                  <a:srgbClr val="000000"/>
                </a:solidFill>
              </a:rPr>
              <a:t>insight</a:t>
            </a:r>
            <a:r>
              <a:rPr lang="it-IT" sz="1100" dirty="0">
                <a:solidFill>
                  <a:srgbClr val="000000"/>
                </a:solidFill>
              </a:rPr>
              <a:t> relativi al consumer </a:t>
            </a:r>
            <a:r>
              <a:rPr lang="it-IT" sz="1100" dirty="0" err="1">
                <a:solidFill>
                  <a:srgbClr val="000000"/>
                </a:solidFill>
              </a:rPr>
              <a:t>behaviour</a:t>
            </a:r>
            <a:r>
              <a:rPr lang="it-IT" sz="1100" dirty="0">
                <a:solidFill>
                  <a:srgbClr val="000000"/>
                </a:solidFill>
              </a:rPr>
              <a:t> e potenziali tattiche per generare traffico verso il canale</a:t>
            </a:r>
            <a:r>
              <a:rPr lang="it-IT" sz="1100" dirty="0" smtClean="0">
                <a:solidFill>
                  <a:srgbClr val="000000"/>
                </a:solidFill>
              </a:rPr>
              <a:t>.</a:t>
            </a:r>
            <a:endParaRPr lang="it-IT" sz="24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1" u="sng" dirty="0">
                <a:solidFill>
                  <a:srgbClr val="000000"/>
                </a:solidFill>
              </a:rPr>
              <a:t>Data Analysis</a:t>
            </a:r>
            <a:endParaRPr lang="it-IT" sz="2400" dirty="0">
              <a:solidFill>
                <a:srgbClr val="0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</a:rPr>
              <a:t>Supporto al Digital &amp; Media Manager nella definizione dei KPI di brand sui vari canali </a:t>
            </a:r>
            <a:r>
              <a:rPr lang="it-IT" sz="1100" dirty="0" err="1">
                <a:solidFill>
                  <a:srgbClr val="000000"/>
                </a:solidFill>
              </a:rPr>
              <a:t>digital</a:t>
            </a:r>
            <a:r>
              <a:rPr lang="it-IT" sz="1100" dirty="0">
                <a:solidFill>
                  <a:srgbClr val="000000"/>
                </a:solidFill>
              </a:rPr>
              <a:t>;</a:t>
            </a:r>
            <a:endParaRPr lang="it-IT" sz="2400" dirty="0">
              <a:solidFill>
                <a:srgbClr val="0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</a:rPr>
              <a:t>Monitoraggio dei KPI;</a:t>
            </a:r>
            <a:endParaRPr lang="it-IT" sz="2400" dirty="0">
              <a:solidFill>
                <a:srgbClr val="0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</a:rPr>
              <a:t>Analisi dei dati del CRM per supportare team </a:t>
            </a:r>
            <a:r>
              <a:rPr lang="it-IT" sz="1100" dirty="0" err="1">
                <a:solidFill>
                  <a:srgbClr val="000000"/>
                </a:solidFill>
              </a:rPr>
              <a:t>retail</a:t>
            </a:r>
            <a:r>
              <a:rPr lang="it-IT" sz="1100" dirty="0">
                <a:solidFill>
                  <a:srgbClr val="000000"/>
                </a:solidFill>
              </a:rPr>
              <a:t> e </a:t>
            </a:r>
            <a:r>
              <a:rPr lang="it-IT" sz="1100" dirty="0" err="1">
                <a:solidFill>
                  <a:srgbClr val="000000"/>
                </a:solidFill>
              </a:rPr>
              <a:t>wholesale</a:t>
            </a:r>
            <a:r>
              <a:rPr lang="it-IT" sz="1100" dirty="0">
                <a:solidFill>
                  <a:srgbClr val="000000"/>
                </a:solidFill>
              </a:rPr>
              <a:t> nelle attività marketing legate al cliente;</a:t>
            </a:r>
            <a:endParaRPr lang="it-IT" sz="2400" dirty="0">
              <a:solidFill>
                <a:srgbClr val="0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</a:rPr>
              <a:t>Analisi campagne </a:t>
            </a:r>
            <a:r>
              <a:rPr lang="it-IT" sz="1100" dirty="0" err="1">
                <a:solidFill>
                  <a:srgbClr val="000000"/>
                </a:solidFill>
              </a:rPr>
              <a:t>digital</a:t>
            </a:r>
            <a:r>
              <a:rPr lang="it-IT" sz="1100" dirty="0">
                <a:solidFill>
                  <a:srgbClr val="000000"/>
                </a:solidFill>
              </a:rPr>
              <a:t> media e relativi tassi di </a:t>
            </a:r>
            <a:r>
              <a:rPr lang="it-IT" sz="1100" dirty="0" err="1">
                <a:solidFill>
                  <a:srgbClr val="000000"/>
                </a:solidFill>
              </a:rPr>
              <a:t>conversion</a:t>
            </a:r>
            <a:r>
              <a:rPr lang="it-IT" sz="1100" dirty="0" smtClean="0">
                <a:solidFill>
                  <a:srgbClr val="000000"/>
                </a:solidFill>
              </a:rPr>
              <a:t>.</a:t>
            </a:r>
            <a:endParaRPr lang="it-IT" sz="24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1" u="sng" dirty="0">
                <a:solidFill>
                  <a:srgbClr val="000000"/>
                </a:solidFill>
              </a:rPr>
              <a:t>Digital Marketing</a:t>
            </a:r>
            <a:endParaRPr lang="it-IT" sz="2400" dirty="0">
              <a:solidFill>
                <a:srgbClr val="0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</a:rPr>
              <a:t>Gestione dei piani </a:t>
            </a:r>
            <a:r>
              <a:rPr lang="it-IT" sz="1100" dirty="0" err="1">
                <a:solidFill>
                  <a:srgbClr val="000000"/>
                </a:solidFill>
              </a:rPr>
              <a:t>digital</a:t>
            </a:r>
            <a:r>
              <a:rPr lang="it-IT" sz="1100" dirty="0">
                <a:solidFill>
                  <a:srgbClr val="000000"/>
                </a:solidFill>
              </a:rPr>
              <a:t> media </a:t>
            </a:r>
            <a:r>
              <a:rPr lang="it-IT" sz="1100" dirty="0" err="1">
                <a:solidFill>
                  <a:srgbClr val="000000"/>
                </a:solidFill>
              </a:rPr>
              <a:t>paid</a:t>
            </a:r>
            <a:r>
              <a:rPr lang="it-IT" sz="1100" dirty="0">
                <a:solidFill>
                  <a:srgbClr val="000000"/>
                </a:solidFill>
              </a:rPr>
              <a:t> contestualizzata agli obiettivi di business;</a:t>
            </a:r>
            <a:endParaRPr lang="it-IT" sz="2400" dirty="0">
              <a:solidFill>
                <a:srgbClr val="0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</a:rPr>
              <a:t>Coordinamento delle agenzie esterne per la produzione dei formati </a:t>
            </a:r>
            <a:r>
              <a:rPr lang="it-IT" sz="1100" dirty="0" err="1">
                <a:solidFill>
                  <a:srgbClr val="000000"/>
                </a:solidFill>
              </a:rPr>
              <a:t>digital</a:t>
            </a:r>
            <a:r>
              <a:rPr lang="it-IT" sz="1100" dirty="0">
                <a:solidFill>
                  <a:srgbClr val="000000"/>
                </a:solidFill>
              </a:rPr>
              <a:t> </a:t>
            </a:r>
            <a:r>
              <a:rPr lang="it-IT" sz="1100" dirty="0" err="1">
                <a:solidFill>
                  <a:srgbClr val="000000"/>
                </a:solidFill>
              </a:rPr>
              <a:t>adv</a:t>
            </a:r>
            <a:r>
              <a:rPr lang="it-IT" sz="1100" dirty="0">
                <a:solidFill>
                  <a:srgbClr val="000000"/>
                </a:solidFill>
              </a:rPr>
              <a:t>;</a:t>
            </a:r>
            <a:endParaRPr lang="it-IT" sz="2400" dirty="0">
              <a:solidFill>
                <a:srgbClr val="0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</a:rPr>
              <a:t>Coordinamento del centro media dal passaggio del brief al go live della campagna;</a:t>
            </a:r>
            <a:endParaRPr lang="it-IT" sz="2400" dirty="0">
              <a:solidFill>
                <a:srgbClr val="0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</a:rPr>
              <a:t>Monitoraggio dei KPI di campagna al fine di suggerire possibili correzioni e trarre </a:t>
            </a:r>
            <a:r>
              <a:rPr lang="it-IT" sz="1100" dirty="0" err="1">
                <a:solidFill>
                  <a:srgbClr val="000000"/>
                </a:solidFill>
              </a:rPr>
              <a:t>insight</a:t>
            </a:r>
            <a:r>
              <a:rPr lang="it-IT" sz="1100" dirty="0">
                <a:solidFill>
                  <a:srgbClr val="000000"/>
                </a:solidFill>
              </a:rPr>
              <a:t> per campagne future</a:t>
            </a:r>
            <a:r>
              <a:rPr lang="it-IT" sz="1100" dirty="0" smtClean="0">
                <a:solidFill>
                  <a:srgbClr val="000000"/>
                </a:solidFill>
              </a:rPr>
              <a:t>.</a:t>
            </a:r>
            <a:endParaRPr lang="it-IT" sz="2400" dirty="0">
              <a:solidFill>
                <a:srgbClr val="000000"/>
              </a:solidFill>
            </a:endParaRPr>
          </a:p>
        </p:txBody>
      </p:sp>
      <p:pic>
        <p:nvPicPr>
          <p:cNvPr id="5" name="Immagine 4"/>
          <p:cNvPicPr/>
          <p:nvPr/>
        </p:nvPicPr>
        <p:blipFill rotWithShape="1">
          <a:blip r:embed="rId2"/>
          <a:srcRect l="7713" t="12492" r="81640" b="82727"/>
          <a:stretch/>
        </p:blipFill>
        <p:spPr bwMode="auto">
          <a:xfrm>
            <a:off x="7391400" y="1067278"/>
            <a:ext cx="1371600" cy="433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28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259473" y="838200"/>
            <a:ext cx="6554295" cy="769441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Digital Marketing </a:t>
            </a:r>
            <a:r>
              <a:rPr lang="it-IT" sz="4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Specialist</a:t>
            </a:r>
            <a:endParaRPr lang="it-IT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28600" y="1676400"/>
            <a:ext cx="861604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it-IT" sz="16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Formazione </a:t>
            </a:r>
            <a:r>
              <a:rPr lang="it-IT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ed esperienze </a:t>
            </a:r>
            <a:r>
              <a:rPr lang="it-IT" sz="16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lavorative</a:t>
            </a:r>
            <a:r>
              <a:rPr lang="it-IT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it-IT" sz="1600" dirty="0" smtClean="0">
                <a:solidFill>
                  <a:srgbClr val="000000"/>
                </a:solidFill>
                <a:latin typeface="inherit"/>
              </a:rPr>
              <a:t>Laurea </a:t>
            </a:r>
            <a:r>
              <a:rPr lang="it-IT" sz="1600" dirty="0">
                <a:solidFill>
                  <a:srgbClr val="000000"/>
                </a:solidFill>
                <a:latin typeface="inherit"/>
              </a:rPr>
              <a:t>in Economia e/o Marketing o affini;</a:t>
            </a:r>
            <a:endParaRPr lang="it-IT" sz="1600" dirty="0">
              <a:solidFill>
                <a:srgbClr val="000000"/>
              </a:solidFill>
              <a:latin typeface="Gotham SSm A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inherit"/>
              </a:rPr>
              <a:t>Indispensabile precedente esperienza di </a:t>
            </a:r>
            <a:r>
              <a:rPr lang="it-IT" sz="1600" dirty="0" smtClean="0">
                <a:solidFill>
                  <a:srgbClr val="000000"/>
                </a:solidFill>
                <a:latin typeface="inherit"/>
              </a:rPr>
              <a:t>4-5 </a:t>
            </a:r>
            <a:r>
              <a:rPr lang="it-IT" sz="1600" dirty="0">
                <a:solidFill>
                  <a:srgbClr val="000000"/>
                </a:solidFill>
                <a:latin typeface="inherit"/>
              </a:rPr>
              <a:t>anni nella gestione di CRM e campagne marketing;</a:t>
            </a:r>
            <a:endParaRPr lang="it-IT" sz="1600" dirty="0">
              <a:solidFill>
                <a:srgbClr val="000000"/>
              </a:solidFill>
              <a:latin typeface="Gotham SSm A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inherit"/>
              </a:rPr>
              <a:t>Aver maturato esperienza in contesti internazionali nel settore Design/Lusso sarà considerato requisito preferenziale.</a:t>
            </a:r>
            <a:endParaRPr lang="it-IT" sz="1600" dirty="0">
              <a:solidFill>
                <a:srgbClr val="000000"/>
              </a:solidFill>
              <a:latin typeface="Gotham SSm A"/>
            </a:endParaRPr>
          </a:p>
          <a:p>
            <a:pPr algn="just"/>
            <a:r>
              <a:rPr lang="it-IT" sz="1600" dirty="0"/>
              <a:t/>
            </a:r>
            <a:br>
              <a:rPr lang="it-IT" sz="1600" dirty="0"/>
            </a:br>
            <a:r>
              <a:rPr lang="it-IT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Competenze e </a:t>
            </a:r>
            <a:r>
              <a:rPr lang="it-IT" sz="16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abilità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inherit"/>
              </a:rPr>
              <a:t>L’ottima </a:t>
            </a:r>
            <a:r>
              <a:rPr lang="it-IT" sz="1600" dirty="0">
                <a:solidFill>
                  <a:srgbClr val="000000"/>
                </a:solidFill>
                <a:latin typeface="inherit"/>
              </a:rPr>
              <a:t>conoscenza della lingua </a:t>
            </a:r>
            <a:r>
              <a:rPr lang="it-IT" sz="1600" dirty="0">
                <a:solidFill>
                  <a:srgbClr val="C00000"/>
                </a:solidFill>
                <a:latin typeface="inherit"/>
              </a:rPr>
              <a:t>inglese</a:t>
            </a:r>
            <a:r>
              <a:rPr lang="it-IT" sz="1600" dirty="0">
                <a:solidFill>
                  <a:srgbClr val="000000"/>
                </a:solidFill>
                <a:latin typeface="inherit"/>
              </a:rPr>
              <a:t> è un requisito indispensabile;</a:t>
            </a:r>
            <a:endParaRPr lang="it-IT" sz="1600" dirty="0">
              <a:solidFill>
                <a:srgbClr val="000000"/>
              </a:solidFill>
              <a:latin typeface="Gotham SSm A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inherit"/>
              </a:rPr>
              <a:t>Eccellente conoscenza del pacchetto </a:t>
            </a:r>
            <a:r>
              <a:rPr lang="it-IT" sz="1600" dirty="0">
                <a:solidFill>
                  <a:srgbClr val="C00000"/>
                </a:solidFill>
                <a:latin typeface="inherit"/>
              </a:rPr>
              <a:t>Office</a:t>
            </a:r>
            <a:r>
              <a:rPr lang="it-IT" sz="1600" dirty="0">
                <a:solidFill>
                  <a:srgbClr val="000000"/>
                </a:solidFill>
                <a:latin typeface="inherit"/>
              </a:rPr>
              <a:t>;</a:t>
            </a:r>
            <a:endParaRPr lang="it-IT" sz="1600" dirty="0">
              <a:solidFill>
                <a:srgbClr val="000000"/>
              </a:solidFill>
              <a:latin typeface="Gotham SSm A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inherit"/>
              </a:rPr>
              <a:t>Conoscenza di specifici programmi </a:t>
            </a:r>
            <a:r>
              <a:rPr lang="it-IT" sz="1600" dirty="0">
                <a:solidFill>
                  <a:srgbClr val="C00000"/>
                </a:solidFill>
                <a:latin typeface="inherit"/>
              </a:rPr>
              <a:t>Microsoft CRM</a:t>
            </a:r>
            <a:r>
              <a:rPr lang="it-IT" sz="1600" dirty="0">
                <a:solidFill>
                  <a:srgbClr val="000000"/>
                </a:solidFill>
                <a:latin typeface="inherit"/>
              </a:rPr>
              <a:t>;</a:t>
            </a:r>
            <a:endParaRPr lang="it-IT" sz="1600" dirty="0">
              <a:solidFill>
                <a:srgbClr val="000000"/>
              </a:solidFill>
              <a:latin typeface="Gotham SSm A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inherit"/>
              </a:rPr>
              <a:t>Serietà, precisione e riservatezza;</a:t>
            </a:r>
            <a:endParaRPr lang="it-IT" sz="1600" dirty="0">
              <a:solidFill>
                <a:srgbClr val="000000"/>
              </a:solidFill>
              <a:latin typeface="Gotham SSm A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inherit"/>
              </a:rPr>
              <a:t>Ottime </a:t>
            </a:r>
            <a:r>
              <a:rPr lang="it-IT" sz="1600" dirty="0">
                <a:solidFill>
                  <a:srgbClr val="C00000"/>
                </a:solidFill>
                <a:latin typeface="inherit"/>
              </a:rPr>
              <a:t>doti di analisi</a:t>
            </a:r>
            <a:r>
              <a:rPr lang="it-IT" sz="1600" dirty="0">
                <a:solidFill>
                  <a:srgbClr val="000000"/>
                </a:solidFill>
                <a:latin typeface="inherit"/>
              </a:rPr>
              <a:t>;</a:t>
            </a:r>
            <a:endParaRPr lang="it-IT" sz="1600" dirty="0">
              <a:solidFill>
                <a:srgbClr val="000000"/>
              </a:solidFill>
              <a:latin typeface="Gotham SSm A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inherit"/>
              </a:rPr>
              <a:t>Attenzione al dettaglio sia visivo che analitico;</a:t>
            </a:r>
            <a:endParaRPr lang="it-IT" sz="1600" dirty="0">
              <a:solidFill>
                <a:srgbClr val="000000"/>
              </a:solidFill>
              <a:latin typeface="Gotham SSm A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C00000"/>
                </a:solidFill>
                <a:latin typeface="inherit"/>
              </a:rPr>
              <a:t>Orientamento al risultato</a:t>
            </a:r>
            <a:r>
              <a:rPr lang="it-IT" sz="1600" dirty="0">
                <a:solidFill>
                  <a:srgbClr val="000000"/>
                </a:solidFill>
                <a:latin typeface="inherit"/>
              </a:rPr>
              <a:t>;</a:t>
            </a:r>
            <a:endParaRPr lang="it-IT" sz="1600" dirty="0">
              <a:solidFill>
                <a:srgbClr val="000000"/>
              </a:solidFill>
              <a:latin typeface="Gotham SSm A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inherit"/>
              </a:rPr>
              <a:t>Forti doti analitiche, di </a:t>
            </a:r>
            <a:r>
              <a:rPr lang="it-IT" sz="1600" dirty="0" err="1">
                <a:solidFill>
                  <a:srgbClr val="000000"/>
                </a:solidFill>
                <a:latin typeface="inherit"/>
              </a:rPr>
              <a:t>problem</a:t>
            </a:r>
            <a:r>
              <a:rPr lang="it-IT" sz="1600" dirty="0">
                <a:solidFill>
                  <a:srgbClr val="000000"/>
                </a:solidFill>
                <a:latin typeface="inherit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inherit"/>
              </a:rPr>
              <a:t>setting</a:t>
            </a:r>
            <a:r>
              <a:rPr lang="it-IT" sz="1600" dirty="0">
                <a:solidFill>
                  <a:srgbClr val="000000"/>
                </a:solidFill>
                <a:latin typeface="inherit"/>
              </a:rPr>
              <a:t> e di </a:t>
            </a:r>
            <a:r>
              <a:rPr lang="it-IT" sz="1600" dirty="0" err="1">
                <a:solidFill>
                  <a:srgbClr val="C00000"/>
                </a:solidFill>
                <a:latin typeface="inherit"/>
              </a:rPr>
              <a:t>problem</a:t>
            </a:r>
            <a:r>
              <a:rPr lang="it-IT" sz="1600" dirty="0">
                <a:solidFill>
                  <a:srgbClr val="C00000"/>
                </a:solidFill>
                <a:latin typeface="inherit"/>
              </a:rPr>
              <a:t> </a:t>
            </a:r>
            <a:r>
              <a:rPr lang="it-IT" sz="1600" dirty="0" err="1">
                <a:solidFill>
                  <a:srgbClr val="C00000"/>
                </a:solidFill>
                <a:latin typeface="inherit"/>
              </a:rPr>
              <a:t>solving</a:t>
            </a:r>
            <a:r>
              <a:rPr lang="it-IT" sz="1600" dirty="0">
                <a:solidFill>
                  <a:srgbClr val="000000"/>
                </a:solidFill>
                <a:latin typeface="inherit"/>
              </a:rPr>
              <a:t>;</a:t>
            </a:r>
            <a:endParaRPr lang="it-IT" sz="1600" dirty="0">
              <a:solidFill>
                <a:srgbClr val="000000"/>
              </a:solidFill>
              <a:latin typeface="Gotham SSm A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inherit"/>
              </a:rPr>
              <a:t>Capacità di </a:t>
            </a:r>
            <a:r>
              <a:rPr lang="it-IT" sz="1600" dirty="0">
                <a:solidFill>
                  <a:srgbClr val="C00000"/>
                </a:solidFill>
                <a:latin typeface="inherit"/>
              </a:rPr>
              <a:t>time management</a:t>
            </a:r>
            <a:r>
              <a:rPr lang="it-IT" sz="1600" dirty="0">
                <a:solidFill>
                  <a:srgbClr val="000000"/>
                </a:solidFill>
                <a:latin typeface="inherit"/>
              </a:rPr>
              <a:t>;</a:t>
            </a:r>
            <a:endParaRPr lang="it-IT" sz="1600" dirty="0">
              <a:solidFill>
                <a:srgbClr val="000000"/>
              </a:solidFill>
              <a:latin typeface="Gotham SSm A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C00000"/>
                </a:solidFill>
                <a:latin typeface="inherit"/>
              </a:rPr>
              <a:t>Attitudine a lavorare in team</a:t>
            </a:r>
            <a:r>
              <a:rPr lang="it-IT" sz="1600" dirty="0">
                <a:solidFill>
                  <a:srgbClr val="000000"/>
                </a:solidFill>
                <a:latin typeface="inherit"/>
              </a:rPr>
              <a:t> e apertura al confronto</a:t>
            </a:r>
            <a:r>
              <a:rPr lang="it-IT" sz="1600" dirty="0" smtClean="0">
                <a:solidFill>
                  <a:srgbClr val="000000"/>
                </a:solidFill>
                <a:latin typeface="inherit"/>
              </a:rPr>
              <a:t>.</a:t>
            </a:r>
            <a:endParaRPr lang="it-IT" sz="1600" dirty="0">
              <a:solidFill>
                <a:srgbClr val="000000"/>
              </a:solidFill>
              <a:latin typeface="Gotham SSm A"/>
            </a:endParaRPr>
          </a:p>
        </p:txBody>
      </p:sp>
    </p:spTree>
    <p:extLst>
      <p:ext uri="{BB962C8B-B14F-4D97-AF65-F5344CB8AC3E}">
        <p14:creationId xmlns:p14="http://schemas.microsoft.com/office/powerpoint/2010/main" val="31235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143000" y="838200"/>
            <a:ext cx="6858000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Customer</a:t>
            </a: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care </a:t>
            </a:r>
            <a:r>
              <a:rPr lang="it-IT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specialist</a:t>
            </a:r>
            <a:endParaRPr lang="it-IT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it-IT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it-IT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Il digitale in campo linguistico</a:t>
            </a:r>
            <a:endParaRPr lang="it-IT" sz="32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26307" b="10343"/>
          <a:stretch/>
        </p:blipFill>
        <p:spPr>
          <a:xfrm>
            <a:off x="304800" y="2209800"/>
            <a:ext cx="5214358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ttangolo arrotondato 5"/>
          <p:cNvSpPr/>
          <p:nvPr/>
        </p:nvSpPr>
        <p:spPr>
          <a:xfrm>
            <a:off x="304800" y="5257800"/>
            <a:ext cx="5214358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2133600" y="5410200"/>
            <a:ext cx="53340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752600" y="5638800"/>
            <a:ext cx="38100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3"/>
          <a:srcRect l="50000" r="21429"/>
          <a:stretch/>
        </p:blipFill>
        <p:spPr>
          <a:xfrm>
            <a:off x="4648200" y="2667000"/>
            <a:ext cx="762000" cy="1190625"/>
          </a:xfrm>
          <a:prstGeom prst="rect">
            <a:avLst/>
          </a:prstGeom>
        </p:spPr>
      </p:pic>
      <p:sp>
        <p:nvSpPr>
          <p:cNvPr id="17" name="Onda 2 16"/>
          <p:cNvSpPr/>
          <p:nvPr/>
        </p:nvSpPr>
        <p:spPr>
          <a:xfrm>
            <a:off x="5867400" y="2492188"/>
            <a:ext cx="3124200" cy="3146612"/>
          </a:xfrm>
          <a:prstGeom prst="doubleWave">
            <a:avLst>
              <a:gd name="adj1" fmla="val 6250"/>
              <a:gd name="adj2" fmla="val -8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Assistenza clienti on line per social, e-commerce etc.</a:t>
            </a:r>
          </a:p>
          <a:p>
            <a:pPr algn="ctr"/>
            <a:r>
              <a:rPr lang="it-IT" dirty="0" smtClean="0"/>
              <a:t>Necessarie ottime competenze digitali e buona/ottima conoscenza di più lingue straniere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73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 txBox="1"/>
          <p:nvPr/>
        </p:nvSpPr>
        <p:spPr>
          <a:xfrm>
            <a:off x="5081586" y="3295644"/>
            <a:ext cx="3202495" cy="948978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000" b="1" spc="-195" dirty="0" smtClean="0">
                <a:solidFill>
                  <a:schemeClr val="tx2"/>
                </a:solidFill>
                <a:latin typeface="Trebuchet MS"/>
                <a:cs typeface="Trebuchet MS"/>
              </a:rPr>
              <a:t>Domanda 2020 </a:t>
            </a: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000" b="1" spc="-195" dirty="0" smtClean="0">
                <a:solidFill>
                  <a:schemeClr val="tx2"/>
                </a:solidFill>
                <a:latin typeface="Trebuchet MS"/>
                <a:cs typeface="Trebuchet MS"/>
              </a:rPr>
              <a:t>di </a:t>
            </a:r>
            <a:r>
              <a:rPr lang="it-IT" sz="2000" b="1" spc="-195" dirty="0" smtClean="0">
                <a:solidFill>
                  <a:srgbClr val="00B050"/>
                </a:solidFill>
                <a:latin typeface="Trebuchet MS"/>
                <a:cs typeface="Trebuchet MS"/>
              </a:rPr>
              <a:t>green </a:t>
            </a:r>
            <a:r>
              <a:rPr lang="it-IT" sz="2000" b="1" spc="-195" dirty="0" err="1" smtClean="0">
                <a:solidFill>
                  <a:srgbClr val="00B050"/>
                </a:solidFill>
                <a:latin typeface="Trebuchet MS"/>
                <a:cs typeface="Trebuchet MS"/>
              </a:rPr>
              <a:t>jobs</a:t>
            </a:r>
            <a:r>
              <a:rPr lang="it-IT" sz="2000" b="1" spc="-195" dirty="0" smtClean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lang="it-IT" sz="2000" b="1" spc="-195" dirty="0" smtClean="0">
                <a:solidFill>
                  <a:schemeClr val="tx2"/>
                </a:solidFill>
                <a:latin typeface="Trebuchet MS"/>
                <a:cs typeface="Trebuchet MS"/>
              </a:rPr>
              <a:t>e </a:t>
            </a:r>
            <a:r>
              <a:rPr lang="it-IT" sz="2000" b="1" spc="-195" dirty="0" smtClean="0">
                <a:solidFill>
                  <a:srgbClr val="00B050"/>
                </a:solidFill>
                <a:latin typeface="Trebuchet MS"/>
                <a:cs typeface="Trebuchet MS"/>
              </a:rPr>
              <a:t>competenze green </a:t>
            </a:r>
            <a:r>
              <a:rPr lang="it-IT" sz="2000" b="1" spc="-195" dirty="0" smtClean="0">
                <a:solidFill>
                  <a:schemeClr val="tx2"/>
                </a:solidFill>
                <a:latin typeface="Trebuchet MS"/>
                <a:cs typeface="Trebuchet MS"/>
              </a:rPr>
              <a:t>nelle imprese</a:t>
            </a:r>
          </a:p>
        </p:txBody>
      </p:sp>
      <p:pic>
        <p:nvPicPr>
          <p:cNvPr id="2" name="Immagin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693" y="2600979"/>
            <a:ext cx="2084167" cy="2939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CasellaDiTesto 3"/>
          <p:cNvSpPr txBox="1"/>
          <p:nvPr/>
        </p:nvSpPr>
        <p:spPr>
          <a:xfrm>
            <a:off x="5466450" y="5161818"/>
            <a:ext cx="281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hlinkClick r:id="rId2"/>
              </a:rPr>
              <a:t>Link</a:t>
            </a:r>
            <a:r>
              <a:rPr lang="it-IT" b="1" dirty="0" smtClean="0"/>
              <a:t> </a:t>
            </a:r>
            <a:r>
              <a:rPr lang="it-IT" u="sng" dirty="0">
                <a:hlinkClick r:id="rId2"/>
              </a:rPr>
              <a:t>https://bit.ly/3gsBvKM</a:t>
            </a:r>
            <a:r>
              <a:rPr lang="it-IT" b="1" dirty="0" smtClean="0"/>
              <a:t> 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242" y="970686"/>
            <a:ext cx="5578757" cy="1407762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4038601" y="1888718"/>
            <a:ext cx="554764" cy="39728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3352800" y="2285999"/>
            <a:ext cx="963184" cy="1389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4" idx="1"/>
          </p:cNvCxnSpPr>
          <p:nvPr/>
        </p:nvCxnSpPr>
        <p:spPr>
          <a:xfrm flipH="1" flipV="1">
            <a:off x="3457126" y="4702052"/>
            <a:ext cx="2009324" cy="644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8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32211"/>
            <a:ext cx="5767316" cy="195088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04800" y="986617"/>
            <a:ext cx="8229600" cy="124489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settembre 2020 la Commissione Europea ha pubblicato le linee guida entro cui dovranno muoversi gli Stati membri nella stesura dei piani nazionali </a:t>
            </a: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ripresa e resilienza (</a:t>
            </a:r>
            <a:r>
              <a:rPr lang="it-IT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PNRR</a:t>
            </a: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all’interno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programma </a:t>
            </a:r>
            <a:r>
              <a:rPr lang="it-IT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Generation EU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almeno il 37% dei fondi dovrà essere destinato alla transizione verde, in linea con quanto stabilito dal </a:t>
            </a:r>
            <a:r>
              <a:rPr lang="it-IT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Deal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Europeo e con l’obiettivo di ridurre le emissioni del 55% entro il 2030, e non meno del 20% alla transizione digitale.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85800" y="4392820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Da un lato, si apriranno </a:t>
            </a:r>
            <a:r>
              <a:rPr lang="it-IT" sz="1600" b="1" dirty="0"/>
              <a:t>nuove opportunità</a:t>
            </a:r>
            <a:r>
              <a:rPr lang="it-IT" sz="1600" dirty="0"/>
              <a:t> per i settori emergenti che si occupano di </a:t>
            </a:r>
            <a:r>
              <a:rPr lang="it-IT" sz="1600" b="1" dirty="0">
                <a:solidFill>
                  <a:srgbClr val="00B050"/>
                </a:solidFill>
              </a:rPr>
              <a:t>produzione di tecnologie rinnovabili e di prodotti e servizi sostenibili</a:t>
            </a:r>
            <a:r>
              <a:rPr lang="it-IT" sz="1600" dirty="0"/>
              <a:t>, che potranno esprimere un fabbisogno di </a:t>
            </a:r>
            <a:r>
              <a:rPr lang="it-IT" sz="1600" b="1" dirty="0">
                <a:solidFill>
                  <a:srgbClr val="00B050"/>
                </a:solidFill>
              </a:rPr>
              <a:t>Green Jobs</a:t>
            </a:r>
            <a:r>
              <a:rPr lang="it-IT" sz="1600" dirty="0"/>
              <a:t>.</a:t>
            </a:r>
          </a:p>
          <a:p>
            <a:pPr algn="ctr"/>
            <a:r>
              <a:rPr lang="it-IT" sz="1600" dirty="0"/>
              <a:t>Dall’altro, i comparti produttivi responsabili del rilascio della maggior parte delle emissioni e dello sfruttamento della maggior parte delle risorse naturali rischiano di liberare parte della forza lavoro in essi impiegata.</a:t>
            </a:r>
          </a:p>
        </p:txBody>
      </p:sp>
    </p:spTree>
    <p:extLst>
      <p:ext uri="{BB962C8B-B14F-4D97-AF65-F5344CB8AC3E}">
        <p14:creationId xmlns:p14="http://schemas.microsoft.com/office/powerpoint/2010/main" val="5850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05000" y="1490607"/>
            <a:ext cx="5143500" cy="1924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report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dell’Organizzazione Internazionale del lavoro (ILO, 2018) stima che il raggiungimento dell’obiettivo fissato dall’Accordo di Parigi comporterebbe la </a:t>
            </a:r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creazione di 24 milioni di posti di lavoro e la distruzione di 6 milioni entro il 2030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 un </a:t>
            </a:r>
            <a:r>
              <a:rPr lang="it-IT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effetto netto della transizione energetica pari a 18 milioni di posizioni a livello globale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 risultati differenziati a seconda dei paesi e dei comparti produttivi.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80413" y="4038600"/>
            <a:ext cx="5181600" cy="163121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Per </a:t>
            </a:r>
            <a:r>
              <a:rPr lang="it-IT" sz="2000" dirty="0"/>
              <a:t>cogliere le opportunità della green economy sarà indispensabile saper valutare in anticipo </a:t>
            </a:r>
            <a:r>
              <a:rPr lang="it-IT" sz="2000" b="1" dirty="0"/>
              <a:t>quali competenze professionali saranno necessarie </a:t>
            </a:r>
            <a:r>
              <a:rPr lang="it-IT" sz="2000" dirty="0"/>
              <a:t>per accompagnare e accelerare il processo di transizione.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29" y="1255137"/>
            <a:ext cx="2087417" cy="20874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6638"/>
            <a:ext cx="1607206" cy="160720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3886200"/>
            <a:ext cx="3302824" cy="21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9">
            <a:extLst>
              <a:ext uri="{FF2B5EF4-FFF2-40B4-BE49-F238E27FC236}">
                <a16:creationId xmlns="" xmlns:a16="http://schemas.microsoft.com/office/drawing/2014/main" id="{D1BD955B-5539-E64E-B57B-F8627F94F3A5}"/>
              </a:ext>
            </a:extLst>
          </p:cNvPr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14" name="Segnaposto numero diapositiva 9">
            <a:extLst>
              <a:ext uri="{FF2B5EF4-FFF2-40B4-BE49-F238E27FC236}">
                <a16:creationId xmlns="" xmlns:a16="http://schemas.microsoft.com/office/drawing/2014/main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28" name="Sottotitolo 2">
            <a:extLst>
              <a:ext uri="{FF2B5EF4-FFF2-40B4-BE49-F238E27FC236}">
                <a16:creationId xmlns="" xmlns:a16="http://schemas.microsoft.com/office/drawing/2014/main" id="{8963D525-2D54-E24D-BA39-20C407A4796D}"/>
              </a:ext>
            </a:extLst>
          </p:cNvPr>
          <p:cNvSpPr txBox="1">
            <a:spLocks/>
          </p:cNvSpPr>
          <p:nvPr/>
        </p:nvSpPr>
        <p:spPr>
          <a:xfrm>
            <a:off x="209550" y="952388"/>
            <a:ext cx="5196558" cy="1333612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endParaRPr lang="it-IT" sz="1800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114800" y="2125140"/>
            <a:ext cx="455022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i="1" dirty="0">
                <a:latin typeface="+mj-lt"/>
              </a:rPr>
              <a:t>I</a:t>
            </a:r>
            <a:r>
              <a:rPr lang="it-IT" i="1" dirty="0" smtClean="0">
                <a:latin typeface="+mj-lt"/>
              </a:rPr>
              <a:t>l </a:t>
            </a:r>
            <a:r>
              <a:rPr lang="it-IT" i="1" dirty="0">
                <a:latin typeface="+mj-lt"/>
              </a:rPr>
              <a:t>Sistema Informativo </a:t>
            </a:r>
            <a:r>
              <a:rPr lang="it-IT" i="1" dirty="0" err="1">
                <a:latin typeface="+mj-lt"/>
              </a:rPr>
              <a:t>Excelsior</a:t>
            </a:r>
            <a:r>
              <a:rPr lang="it-IT" i="1" dirty="0">
                <a:latin typeface="+mj-lt"/>
              </a:rPr>
              <a:t> fornisce anche previsioni sul fabbisogno occupazionale a medio termine (orizzonte quinquennale), tramite un modello econometrico multisettoriale e con un approccio analogo a quello seguito a livello europeo dal </a:t>
            </a:r>
            <a:r>
              <a:rPr lang="it-IT" i="1" dirty="0" smtClean="0">
                <a:latin typeface="+mj-lt"/>
              </a:rPr>
              <a:t>CEDEFOP.</a:t>
            </a:r>
          </a:p>
          <a:p>
            <a:pPr algn="just">
              <a:spcAft>
                <a:spcPts val="0"/>
              </a:spcAft>
            </a:pPr>
            <a:r>
              <a:rPr lang="it-IT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L’</a:t>
            </a:r>
            <a:r>
              <a:rPr lang="it-IT" sz="2000" i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obiettivo</a:t>
            </a:r>
            <a:r>
              <a:rPr lang="it-IT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di fondo </a:t>
            </a:r>
            <a:r>
              <a:rPr lang="it-IT" i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è </a:t>
            </a:r>
            <a:r>
              <a:rPr lang="it-IT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soprattutto quello di </a:t>
            </a:r>
            <a:r>
              <a:rPr lang="it-IT" i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offrire un contributo conoscitivo utile per la programmazione dell’offerta formativa ai diversi livelli e per l’orientamento delle scelte formative da parte degli studenti e delle famiglie</a:t>
            </a:r>
            <a:r>
              <a:rPr lang="it-IT" i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7" name="Rettangolo 6"/>
          <p:cNvSpPr/>
          <p:nvPr/>
        </p:nvSpPr>
        <p:spPr>
          <a:xfrm>
            <a:off x="2438400" y="817351"/>
            <a:ext cx="4572000" cy="64633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2021-2025 ITALIA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PREMESSA</a:t>
            </a:r>
          </a:p>
        </p:txBody>
      </p:sp>
      <p:pic>
        <p:nvPicPr>
          <p:cNvPr id="15" name="Immagine 14"/>
          <p:cNvPicPr/>
          <p:nvPr/>
        </p:nvPicPr>
        <p:blipFill rotWithShape="1">
          <a:blip r:embed="rId2"/>
          <a:srcRect l="24992" t="14704" r="42727" b="3691"/>
          <a:stretch/>
        </p:blipFill>
        <p:spPr bwMode="auto">
          <a:xfrm>
            <a:off x="609600" y="1981200"/>
            <a:ext cx="2971800" cy="4011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1469164" y="6248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</a:rPr>
              <a:t>Fonte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Unioncamere – ANPAL, Sistema Informativo Excelsior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070749" y="5450062"/>
            <a:ext cx="4681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hlinkClick r:id="rId3"/>
              </a:rPr>
              <a:t>https://excelsior.unioncamere.net</a:t>
            </a:r>
            <a:r>
              <a:rPr lang="it-IT" sz="2400" b="1" dirty="0" smtClean="0">
                <a:hlinkClick r:id="rId3"/>
              </a:rPr>
              <a:t>/</a:t>
            </a:r>
            <a:endParaRPr lang="it-IT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4598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8115" y="2667000"/>
            <a:ext cx="7924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Comprendono: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2000" b="1" dirty="0" smtClean="0">
                <a:solidFill>
                  <a:srgbClr val="00B050"/>
                </a:solidFill>
              </a:rPr>
              <a:t>professioni </a:t>
            </a:r>
            <a:r>
              <a:rPr lang="it-IT" sz="2000" b="1" dirty="0">
                <a:solidFill>
                  <a:srgbClr val="00B050"/>
                </a:solidFill>
              </a:rPr>
              <a:t>specifiche </a:t>
            </a:r>
            <a:r>
              <a:rPr lang="it-IT" sz="2000" dirty="0"/>
              <a:t>(</a:t>
            </a:r>
            <a:r>
              <a:rPr lang="it-IT" sz="2000" dirty="0" smtClean="0"/>
              <a:t>in </a:t>
            </a:r>
            <a:r>
              <a:rPr lang="it-IT" sz="2000" dirty="0"/>
              <a:t>alcuni casi </a:t>
            </a:r>
            <a:r>
              <a:rPr lang="it-IT" sz="2000" dirty="0" smtClean="0"/>
              <a:t>emergenti) che </a:t>
            </a:r>
            <a:r>
              <a:rPr lang="it-IT" sz="2000" dirty="0"/>
              <a:t>sono richieste per soddisfare i nuovi bisogni della Green Economy (green new and </a:t>
            </a:r>
            <a:r>
              <a:rPr lang="it-IT" sz="2000" dirty="0" err="1"/>
              <a:t>emerging</a:t>
            </a:r>
            <a:r>
              <a:rPr lang="it-IT" sz="2000" dirty="0" smtClean="0"/>
              <a:t>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2000" dirty="0" smtClean="0"/>
              <a:t>professioni </a:t>
            </a:r>
            <a:r>
              <a:rPr lang="it-IT" sz="2000" dirty="0"/>
              <a:t>che per rispondere alle mutate esigenze del mercato devono affrontare la sfida di un </a:t>
            </a:r>
            <a:r>
              <a:rPr lang="it-IT" sz="2000" b="1" dirty="0" err="1">
                <a:solidFill>
                  <a:srgbClr val="00B050"/>
                </a:solidFill>
              </a:rPr>
              <a:t>reskilling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/>
              <a:t>in chiave green (green </a:t>
            </a:r>
            <a:r>
              <a:rPr lang="it-IT" sz="2000" dirty="0" err="1"/>
              <a:t>enhanced</a:t>
            </a:r>
            <a:r>
              <a:rPr lang="it-IT" sz="2000" dirty="0"/>
              <a:t> </a:t>
            </a:r>
            <a:r>
              <a:rPr lang="it-IT" sz="2000" dirty="0" err="1" smtClean="0"/>
              <a:t>skills</a:t>
            </a:r>
            <a:r>
              <a:rPr lang="it-IT" sz="2000" dirty="0" smtClean="0"/>
              <a:t>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2000" dirty="0" smtClean="0"/>
              <a:t>lavori </a:t>
            </a:r>
            <a:r>
              <a:rPr lang="it-IT" sz="2000" dirty="0"/>
              <a:t>non strettamente green ma coinvolti nel cambiamento che si sta generando grazie alla </a:t>
            </a:r>
            <a:r>
              <a:rPr lang="it-IT" sz="2000" b="1" dirty="0">
                <a:solidFill>
                  <a:srgbClr val="00B050"/>
                </a:solidFill>
              </a:rPr>
              <a:t>diffusione trasversale </a:t>
            </a:r>
            <a:r>
              <a:rPr lang="it-IT" sz="2000" dirty="0"/>
              <a:t>dei macro-trend della sostenibilità ambientale (green </a:t>
            </a:r>
            <a:r>
              <a:rPr lang="it-IT" sz="2000" dirty="0" err="1"/>
              <a:t>increased</a:t>
            </a:r>
            <a:r>
              <a:rPr lang="it-IT" sz="2000" dirty="0"/>
              <a:t> </a:t>
            </a:r>
            <a:r>
              <a:rPr lang="it-IT" sz="2000" dirty="0" err="1"/>
              <a:t>demand</a:t>
            </a:r>
            <a:r>
              <a:rPr lang="it-IT" sz="2000" dirty="0"/>
              <a:t>).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43200" y="1143000"/>
            <a:ext cx="3334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Green Jobs</a:t>
            </a:r>
            <a:endParaRPr lang="it-IT" sz="54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51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743199" y="918746"/>
            <a:ext cx="3334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Green Jobs</a:t>
            </a:r>
            <a:endParaRPr lang="it-IT" sz="54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4" name="Ovale 3"/>
          <p:cNvSpPr/>
          <p:nvPr/>
        </p:nvSpPr>
        <p:spPr>
          <a:xfrm>
            <a:off x="685800" y="2438400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2019</a:t>
            </a:r>
            <a:endParaRPr lang="it-IT" b="1" dirty="0"/>
          </a:p>
        </p:txBody>
      </p:sp>
      <p:sp>
        <p:nvSpPr>
          <p:cNvPr id="8" name="Ovale 7"/>
          <p:cNvSpPr/>
          <p:nvPr/>
        </p:nvSpPr>
        <p:spPr>
          <a:xfrm>
            <a:off x="685800" y="4146176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2020</a:t>
            </a:r>
            <a:endParaRPr lang="it-IT" b="1" dirty="0"/>
          </a:p>
        </p:txBody>
      </p:sp>
      <p:sp>
        <p:nvSpPr>
          <p:cNvPr id="9" name="Ovale 8"/>
          <p:cNvSpPr/>
          <p:nvPr/>
        </p:nvSpPr>
        <p:spPr>
          <a:xfrm>
            <a:off x="5145501" y="3288268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2021-2025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248400" y="3126048"/>
            <a:ext cx="2438400" cy="150810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2000" b="1" u="sng" dirty="0" smtClean="0"/>
              <a:t>38% </a:t>
            </a:r>
            <a:r>
              <a:rPr lang="it-IT" b="1" dirty="0" smtClean="0"/>
              <a:t>del fabbisogno di professioni </a:t>
            </a:r>
          </a:p>
          <a:p>
            <a:r>
              <a:rPr lang="it-IT" b="1" dirty="0" smtClean="0"/>
              <a:t>richiederà competenze green con importanza elevata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052918" y="24384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35% </a:t>
            </a:r>
            <a:r>
              <a:rPr lang="it-IT" b="1" dirty="0" smtClean="0"/>
              <a:t>del totale entrate ha riguardato green </a:t>
            </a:r>
            <a:r>
              <a:rPr lang="it-IT" b="1" dirty="0" err="1" smtClean="0"/>
              <a:t>jobs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048436" y="3949089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36% </a:t>
            </a:r>
            <a:r>
              <a:rPr lang="it-IT" b="1" dirty="0" smtClean="0"/>
              <a:t>del totale entrate ha riguardato green </a:t>
            </a:r>
            <a:r>
              <a:rPr lang="it-IT" b="1" dirty="0" err="1" smtClean="0"/>
              <a:t>jobs</a:t>
            </a:r>
            <a:r>
              <a:rPr lang="it-IT" b="1" dirty="0"/>
              <a:t>, nonostante una diffusa contrazione delle assunzioni causata dalla crisi pandemica</a:t>
            </a:r>
          </a:p>
        </p:txBody>
      </p:sp>
    </p:spTree>
    <p:extLst>
      <p:ext uri="{BB962C8B-B14F-4D97-AF65-F5344CB8AC3E}">
        <p14:creationId xmlns:p14="http://schemas.microsoft.com/office/powerpoint/2010/main" val="31260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087547" y="4999304"/>
            <a:ext cx="2160254" cy="7235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Mobility manager</a:t>
            </a:r>
            <a:endParaRPr lang="it-IT" sz="5400" b="1" cap="none" spc="0" dirty="0">
              <a:ln>
                <a:solidFill>
                  <a:srgbClr val="00B05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52202" y="5567917"/>
            <a:ext cx="1945854" cy="36933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Ecobrand</a:t>
            </a:r>
            <a:r>
              <a:rPr lang="it-IT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manager</a:t>
            </a:r>
            <a:endParaRPr lang="it-IT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06708" y="4975664"/>
            <a:ext cx="1913965" cy="5511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it-IT" sz="10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Specialista in contabilità verde</a:t>
            </a:r>
            <a:endParaRPr lang="it-IT" sz="1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158947" y="3839169"/>
            <a:ext cx="1837765" cy="3837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it-IT" sz="105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Giurista ambientale</a:t>
            </a:r>
            <a:endParaRPr lang="it-IT" sz="1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2930" y="4242021"/>
            <a:ext cx="47273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Addetto commerciale</a:t>
            </a:r>
          </a:p>
          <a:p>
            <a:pPr algn="ctr"/>
            <a:r>
              <a:rPr lang="it-IT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per la promozione di nuovi materiali sostenibili</a:t>
            </a:r>
          </a:p>
        </p:txBody>
      </p:sp>
      <p:sp>
        <p:nvSpPr>
          <p:cNvPr id="13" name="Rettangolo 12"/>
          <p:cNvSpPr/>
          <p:nvPr/>
        </p:nvSpPr>
        <p:spPr>
          <a:xfrm flipH="1">
            <a:off x="948847" y="3780356"/>
            <a:ext cx="37556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Operatori di Ecoturismo Integrato</a:t>
            </a:r>
            <a:endParaRPr lang="it-IT" sz="2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989969" y="933410"/>
            <a:ext cx="3334631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Green Jobs</a:t>
            </a:r>
            <a:endParaRPr lang="it-IT" sz="54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287540" y="2105946"/>
            <a:ext cx="27098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Professionisti software </a:t>
            </a:r>
            <a:r>
              <a:rPr lang="it-IT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applicazioni dedicate alla gestione ottimale di servizi energetici</a:t>
            </a:r>
            <a:endParaRPr lang="it-IT" sz="1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-600964" y="2757254"/>
            <a:ext cx="3502942" cy="830997"/>
          </a:xfrm>
          <a:prstGeom prst="rect">
            <a:avLst/>
          </a:prstGeom>
          <a:scene3d>
            <a:camera prst="isometricOffAxis2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Progettista specializzato</a:t>
            </a:r>
          </a:p>
          <a:p>
            <a:pPr algn="ctr"/>
            <a:r>
              <a:rPr lang="it-IT" sz="2400" b="1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edilizia sostenibile</a:t>
            </a:r>
            <a:endParaRPr lang="it-IT" sz="2400" b="1" dirty="0">
              <a:solidFill>
                <a:schemeClr val="accent6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412748" y="3214662"/>
            <a:ext cx="2584618" cy="369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1800000" rev="0"/>
            </a:camera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Esperto </a:t>
            </a:r>
            <a:r>
              <a:rPr lang="it-IT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bioarchitettura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062057" y="4460066"/>
            <a:ext cx="2701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Certificatore </a:t>
            </a:r>
            <a:r>
              <a:rPr lang="it-IT" dirty="0"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energetico</a:t>
            </a:r>
            <a:endParaRPr lang="it-IT" dirty="0">
              <a:latin typeface="Bauhaus 93" panose="04030905020B02020C02" pitchFamily="82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324600" y="4835720"/>
            <a:ext cx="2502608" cy="830997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>
              <a:rot lat="0" lon="0" rev="1200000"/>
            </a:camera>
            <a:lightRig rig="threePt" dir="t"/>
          </a:scene3d>
        </p:spPr>
        <p:txBody>
          <a:bodyPr vert="horz" wrap="none">
            <a:spAutoFit/>
          </a:bodyPr>
          <a:lstStyle/>
          <a:p>
            <a:pPr algn="ctr"/>
            <a:r>
              <a:rPr lang="it-IT" sz="2400" dirty="0" smtClean="0"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Valutatore </a:t>
            </a:r>
          </a:p>
          <a:p>
            <a:pPr algn="ctr"/>
            <a:r>
              <a:rPr lang="it-IT" sz="2400" dirty="0" smtClean="0"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dell’impatto </a:t>
            </a:r>
            <a:r>
              <a:rPr lang="it-IT" sz="2400" dirty="0"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ambientale</a:t>
            </a:r>
            <a:endParaRPr lang="it-IT" sz="2400" dirty="0">
              <a:latin typeface="Brush Script MT" panose="03060802040406070304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6807" y="3968933"/>
            <a:ext cx="17279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b="1" cap="none" spc="0" dirty="0" smtClean="0">
                <a:ln/>
                <a:solidFill>
                  <a:schemeClr val="accent3"/>
                </a:solidFill>
                <a:effectLst/>
              </a:rPr>
              <a:t>Energy manager</a:t>
            </a:r>
            <a:endParaRPr lang="it-IT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30123" y="1524000"/>
            <a:ext cx="2160254" cy="7235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>
                  <a:solidFill>
                    <a:srgbClr val="00B05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Designer di materiali riciclabili</a:t>
            </a:r>
            <a:endParaRPr lang="it-IT" sz="5400" b="1" cap="none" spc="0" dirty="0">
              <a:ln>
                <a:solidFill>
                  <a:srgbClr val="00B05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Rettangolo 5"/>
          <p:cNvSpPr/>
          <p:nvPr/>
        </p:nvSpPr>
        <p:spPr>
          <a:xfrm rot="1715774">
            <a:off x="6832095" y="1239334"/>
            <a:ext cx="1681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2060"/>
                </a:solidFill>
                <a:latin typeface="Goudy Stout" panose="0202090407030B020401" pitchFamily="18" charset="0"/>
              </a:rPr>
              <a:t>Travel</a:t>
            </a:r>
          </a:p>
          <a:p>
            <a:pPr algn="ctr"/>
            <a:r>
              <a:rPr lang="it-IT" sz="1200" b="1" dirty="0" smtClean="0">
                <a:solidFill>
                  <a:srgbClr val="002060"/>
                </a:solidFill>
                <a:latin typeface="Goudy Stout" panose="0202090407030B020401" pitchFamily="18" charset="0"/>
              </a:rPr>
              <a:t> </a:t>
            </a:r>
            <a:r>
              <a:rPr lang="it-IT" sz="1200" b="1" dirty="0">
                <a:solidFill>
                  <a:srgbClr val="002060"/>
                </a:solidFill>
                <a:latin typeface="Goudy Stout" panose="0202090407030B020401" pitchFamily="18" charset="0"/>
              </a:rPr>
              <a:t>designer</a:t>
            </a:r>
            <a:endParaRPr lang="it-IT" sz="1200" b="1" i="0" dirty="0">
              <a:solidFill>
                <a:srgbClr val="002060"/>
              </a:solidFill>
              <a:effectLst/>
              <a:latin typeface="Goudy Stout" panose="0202090407030B020401" pitchFamily="18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308566" y="3111057"/>
            <a:ext cx="3557961" cy="46166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Esperto in </a:t>
            </a:r>
            <a:r>
              <a:rPr lang="it-IT" sz="2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green</a:t>
            </a:r>
            <a:r>
              <a:rPr lang="it-IT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marketing</a:t>
            </a:r>
            <a:endParaRPr lang="it-IT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142159" y="2429023"/>
            <a:ext cx="2665018" cy="3837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it-IT" sz="105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Responsabile acquisti green</a:t>
            </a:r>
            <a:endParaRPr lang="it-IT" sz="1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2286000" y="990600"/>
            <a:ext cx="4648200" cy="990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it-IT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Ecobrand</a:t>
            </a:r>
            <a:r>
              <a:rPr lang="it-IT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manager</a:t>
            </a:r>
            <a:endParaRPr lang="it-IT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2400" y="19812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L’eco brand manager è il </a:t>
            </a:r>
            <a:r>
              <a:rPr lang="it-IT" sz="1400" b="1" dirty="0">
                <a:solidFill>
                  <a:srgbClr val="C00000"/>
                </a:solidFill>
              </a:rPr>
              <a:t>responsabile della progettazione e della promozione di una o più linee di prodotti sostenibili</a:t>
            </a:r>
            <a:r>
              <a:rPr lang="it-IT" sz="1400" b="1" dirty="0" smtClean="0">
                <a:solidFill>
                  <a:srgbClr val="C00000"/>
                </a:solidFill>
              </a:rPr>
              <a:t>:</a:t>
            </a:r>
            <a:endParaRPr lang="it-IT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svolge compiti di coordinamento e di programmazione rispetto agli obiettivi da perseguire in un determinato arco temporale;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effettua analisi statistiche e quantitative;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elabora soluzioni nuove e originali;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pianifica strategie nel breve, medio o lungo periodo;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elabora il programma di marketing e di comunicazione;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cura le relazioni con le agenzie di pubblicità;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si occupa del business </a:t>
            </a:r>
            <a:r>
              <a:rPr lang="it-IT" sz="1400" dirty="0" err="1"/>
              <a:t>plan</a:t>
            </a:r>
            <a:r>
              <a:rPr lang="it-IT" sz="1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verifica che i principî della sostenibilità, dell’efficienza energetica e del basso (o nullo) impatto ambientale siano garantiti sia nelle fasi di produzione e packaging sia nei percorsi di distribuzione e vendita.</a:t>
            </a:r>
          </a:p>
        </p:txBody>
      </p:sp>
      <p:sp>
        <p:nvSpPr>
          <p:cNvPr id="5" name="Rettangolo 4"/>
          <p:cNvSpPr/>
          <p:nvPr/>
        </p:nvSpPr>
        <p:spPr>
          <a:xfrm>
            <a:off x="143435" y="4672303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/>
              <a:t>Per diventare </a:t>
            </a:r>
            <a:r>
              <a:rPr lang="it-IT" sz="1600" b="1" dirty="0" err="1" smtClean="0"/>
              <a:t>Ecobrand</a:t>
            </a:r>
            <a:r>
              <a:rPr lang="it-IT" sz="1600" b="1" dirty="0" smtClean="0"/>
              <a:t> manager </a:t>
            </a:r>
            <a:r>
              <a:rPr lang="it-IT" sz="1600" dirty="0" smtClean="0"/>
              <a:t>costituiscono </a:t>
            </a:r>
            <a:r>
              <a:rPr lang="it-IT" sz="1600" dirty="0"/>
              <a:t>titolo preferenziale la laurea in Economia o Comunicazione, ma ciò che conta veramente è la </a:t>
            </a:r>
            <a:r>
              <a:rPr lang="it-IT" sz="1600" b="1" dirty="0">
                <a:solidFill>
                  <a:srgbClr val="C00000"/>
                </a:solidFill>
              </a:rPr>
              <a:t>multidisciplinarietà</a:t>
            </a:r>
            <a:r>
              <a:rPr lang="it-IT" sz="1600" dirty="0"/>
              <a:t>: infatti occorre avere </a:t>
            </a:r>
            <a:r>
              <a:rPr lang="it-IT" sz="1600" b="1" dirty="0">
                <a:solidFill>
                  <a:srgbClr val="C00000"/>
                </a:solidFill>
              </a:rPr>
              <a:t>competenze che spaziano dalla sociologia dei consumi, dalle relazioni pubbliche alla comunicazione d’impresa, dalle conoscenze specifiche in statistica alle politiche di distribuzione, senza trascurare infine il possesso della </a:t>
            </a:r>
            <a:r>
              <a:rPr lang="it-IT" sz="1600" b="1" dirty="0" smtClean="0">
                <a:solidFill>
                  <a:srgbClr val="C00000"/>
                </a:solidFill>
              </a:rPr>
              <a:t>PADRONANZA ALMENO DELLA LINGUA INGLESE.</a:t>
            </a:r>
            <a:endParaRPr lang="it-IT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3048000" y="914400"/>
            <a:ext cx="3334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it-IT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Mobility</a:t>
            </a:r>
            <a:r>
              <a:rPr lang="it-IT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manager</a:t>
            </a:r>
            <a:endParaRPr lang="it-IT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4800" y="1981200"/>
            <a:ext cx="8458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212529"/>
                </a:solidFill>
                <a:latin typeface="Roboto"/>
              </a:rPr>
              <a:t>La figura del </a:t>
            </a:r>
            <a:r>
              <a:rPr lang="it-IT" sz="1600" b="1" dirty="0" err="1">
                <a:solidFill>
                  <a:srgbClr val="212529"/>
                </a:solidFill>
                <a:latin typeface="Roboto"/>
              </a:rPr>
              <a:t>Mobility</a:t>
            </a:r>
            <a:r>
              <a:rPr lang="it-IT" sz="1600" b="1" dirty="0">
                <a:solidFill>
                  <a:srgbClr val="212529"/>
                </a:solidFill>
                <a:latin typeface="Roboto"/>
              </a:rPr>
              <a:t> Manager, introdotta dal recente Decreto </a:t>
            </a:r>
            <a:r>
              <a:rPr lang="it-IT" sz="1600" b="1" dirty="0" smtClean="0">
                <a:solidFill>
                  <a:srgbClr val="212529"/>
                </a:solidFill>
                <a:latin typeface="Roboto"/>
              </a:rPr>
              <a:t>Rilancio DL 34/2020, </a:t>
            </a:r>
            <a:r>
              <a:rPr lang="it-IT" sz="1600" b="1" dirty="0">
                <a:solidFill>
                  <a:srgbClr val="212529"/>
                </a:solidFill>
                <a:latin typeface="Roboto"/>
              </a:rPr>
              <a:t>è obbligatoria in tutte le imprese o enti pubblici con più di 100 dipendenti </a:t>
            </a:r>
            <a:r>
              <a:rPr lang="it-IT" sz="1600" dirty="0">
                <a:solidFill>
                  <a:srgbClr val="212529"/>
                </a:solidFill>
                <a:latin typeface="Roboto"/>
              </a:rPr>
              <a:t>e </a:t>
            </a:r>
            <a:r>
              <a:rPr lang="it-IT" sz="1600" b="1" dirty="0">
                <a:solidFill>
                  <a:srgbClr val="C00000"/>
                </a:solidFill>
                <a:latin typeface="Roboto"/>
              </a:rPr>
              <a:t>ha lo scopo di rendere efficienti tutti i servizi utilizzati per la mobilità aziendale, con un notevole vantaggio sia in termini di costi interni che di impatto ambientale. </a:t>
            </a:r>
            <a:r>
              <a:rPr lang="it-IT" sz="1600" dirty="0">
                <a:solidFill>
                  <a:srgbClr val="212529"/>
                </a:solidFill>
                <a:latin typeface="Roboto"/>
              </a:rPr>
              <a:t>Tali obiettivi ben si conciliano con il miglioramento della qualità della vita nelle grandi aree urbane: dal decongestionamento del traffico alla riduzione dell’emissione dei gas serra</a:t>
            </a:r>
            <a:r>
              <a:rPr lang="it-IT" sz="1600" dirty="0" smtClean="0">
                <a:solidFill>
                  <a:srgbClr val="212529"/>
                </a:solidFill>
                <a:latin typeface="Roboto"/>
              </a:rPr>
              <a:t>.</a:t>
            </a:r>
            <a:endParaRPr lang="it-IT" sz="1600" dirty="0">
              <a:solidFill>
                <a:srgbClr val="212529"/>
              </a:solidFill>
              <a:latin typeface="Roboto"/>
            </a:endParaRPr>
          </a:p>
          <a:p>
            <a:pPr algn="just"/>
            <a:r>
              <a:rPr lang="it-IT" sz="1600" dirty="0">
                <a:solidFill>
                  <a:srgbClr val="212529"/>
                </a:solidFill>
                <a:latin typeface="Roboto"/>
              </a:rPr>
              <a:t>Le imprese, sia pubbliche che private, stanno investendo ingenti risorse per essere pronte ad intercettare questo cambiamento e </a:t>
            </a:r>
            <a:r>
              <a:rPr lang="it-IT" sz="1600" b="1" dirty="0">
                <a:solidFill>
                  <a:srgbClr val="00B050"/>
                </a:solidFill>
                <a:latin typeface="Roboto"/>
              </a:rPr>
              <a:t>la nuova figura professionale dovrà essere in grado di sintetizzare </a:t>
            </a:r>
            <a:r>
              <a:rPr lang="it-IT" sz="1600" b="1" dirty="0" err="1">
                <a:solidFill>
                  <a:srgbClr val="00B050"/>
                </a:solidFill>
                <a:latin typeface="Roboto"/>
              </a:rPr>
              <a:t>know</a:t>
            </a:r>
            <a:r>
              <a:rPr lang="it-IT" sz="1600" b="1" dirty="0">
                <a:solidFill>
                  <a:srgbClr val="00B050"/>
                </a:solidFill>
                <a:latin typeface="Roboto"/>
              </a:rPr>
              <a:t> </a:t>
            </a:r>
            <a:r>
              <a:rPr lang="it-IT" sz="1600" b="1" dirty="0" err="1">
                <a:solidFill>
                  <a:srgbClr val="00B050"/>
                </a:solidFill>
                <a:latin typeface="Roboto"/>
              </a:rPr>
              <a:t>how</a:t>
            </a:r>
            <a:r>
              <a:rPr lang="it-IT" sz="1600" b="1" dirty="0">
                <a:solidFill>
                  <a:srgbClr val="00B050"/>
                </a:solidFill>
                <a:latin typeface="Roboto"/>
              </a:rPr>
              <a:t> a livello di tecnologia, innovazione, ambiente, normativa, economia e sostenibilità</a:t>
            </a:r>
            <a:r>
              <a:rPr lang="it-IT" sz="1600" b="1" dirty="0" smtClean="0">
                <a:solidFill>
                  <a:srgbClr val="00B050"/>
                </a:solidFill>
                <a:latin typeface="Roboto"/>
              </a:rPr>
              <a:t>.</a:t>
            </a:r>
          </a:p>
          <a:p>
            <a:pPr algn="just"/>
            <a:r>
              <a:rPr lang="it-IT" sz="1600" dirty="0">
                <a:solidFill>
                  <a:srgbClr val="212529"/>
                </a:solidFill>
                <a:latin typeface="Roboto"/>
              </a:rPr>
              <a:t>Un </a:t>
            </a:r>
            <a:r>
              <a:rPr lang="it-IT" sz="1600" dirty="0" err="1">
                <a:solidFill>
                  <a:srgbClr val="212529"/>
                </a:solidFill>
                <a:latin typeface="Roboto"/>
              </a:rPr>
              <a:t>Mobility</a:t>
            </a:r>
            <a:r>
              <a:rPr lang="it-IT" sz="1600" dirty="0">
                <a:solidFill>
                  <a:srgbClr val="212529"/>
                </a:solidFill>
                <a:latin typeface="Roboto"/>
              </a:rPr>
              <a:t> Manager ha come obiettivo principale la creazione di un Piano Spostamenti Casa-Lavoro (PSCL), uno strumento di razionalizzazione degli spostamenti del personale realizzato attraverso l'analisi, lo sviluppo e la verifica di una serie di aspetti</a:t>
            </a:r>
            <a:r>
              <a:rPr lang="it-IT" sz="1600" dirty="0" smtClean="0">
                <a:solidFill>
                  <a:srgbClr val="212529"/>
                </a:solidFill>
                <a:latin typeface="Roboto"/>
              </a:rPr>
              <a:t>.</a:t>
            </a:r>
          </a:p>
          <a:p>
            <a:pPr algn="just"/>
            <a:endParaRPr lang="it-IT" sz="1600" dirty="0">
              <a:solidFill>
                <a:srgbClr val="212529"/>
              </a:solidFill>
              <a:latin typeface="Roboto"/>
            </a:endParaRPr>
          </a:p>
          <a:p>
            <a:pPr algn="just"/>
            <a:r>
              <a:rPr lang="it-IT" sz="1600" b="1" dirty="0">
                <a:solidFill>
                  <a:srgbClr val="212529"/>
                </a:solidFill>
                <a:latin typeface="Roboto"/>
              </a:rPr>
              <a:t>Per diventare </a:t>
            </a:r>
            <a:r>
              <a:rPr lang="it-IT" sz="1600" b="1" dirty="0" err="1">
                <a:solidFill>
                  <a:srgbClr val="212529"/>
                </a:solidFill>
                <a:latin typeface="Roboto"/>
              </a:rPr>
              <a:t>Mobility</a:t>
            </a:r>
            <a:r>
              <a:rPr lang="it-IT" sz="1600" b="1" dirty="0">
                <a:solidFill>
                  <a:srgbClr val="212529"/>
                </a:solidFill>
                <a:latin typeface="Roboto"/>
              </a:rPr>
              <a:t> Manager è però indispensabile frequentare un corso di specializzazione</a:t>
            </a:r>
            <a:r>
              <a:rPr lang="it-IT" sz="1600" dirty="0">
                <a:solidFill>
                  <a:srgbClr val="212529"/>
                </a:solidFill>
                <a:latin typeface="Roboto"/>
              </a:rPr>
              <a:t> </a:t>
            </a:r>
            <a:r>
              <a:rPr lang="it-IT" sz="1600" dirty="0" smtClean="0">
                <a:solidFill>
                  <a:srgbClr val="212529"/>
                </a:solidFill>
                <a:latin typeface="Roboto"/>
              </a:rPr>
              <a:t>perché </a:t>
            </a:r>
            <a:r>
              <a:rPr lang="it-IT" sz="1600" dirty="0">
                <a:solidFill>
                  <a:srgbClr val="212529"/>
                </a:solidFill>
                <a:latin typeface="Roboto"/>
              </a:rPr>
              <a:t>la gamma di competenze necessarie </a:t>
            </a:r>
            <a:r>
              <a:rPr lang="it-IT" sz="1600" dirty="0" smtClean="0">
                <a:solidFill>
                  <a:srgbClr val="212529"/>
                </a:solidFill>
                <a:latin typeface="Roboto"/>
              </a:rPr>
              <a:t>possa essere certificata.</a:t>
            </a:r>
            <a:endParaRPr lang="it-IT" sz="1600" dirty="0">
              <a:solidFill>
                <a:srgbClr val="212529"/>
              </a:solidFill>
              <a:latin typeface="Roboto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52400" y="6156543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Ad </a:t>
            </a:r>
            <a:r>
              <a:rPr lang="it-IT" sz="1400" dirty="0">
                <a:solidFill>
                  <a:schemeClr val="bg1"/>
                </a:solidFill>
              </a:rPr>
              <a:t>oggi, secondo i dati di </a:t>
            </a:r>
            <a:r>
              <a:rPr lang="it-IT" sz="1400" dirty="0" err="1">
                <a:solidFill>
                  <a:schemeClr val="bg1"/>
                </a:solidFill>
              </a:rPr>
              <a:t>Euromobility</a:t>
            </a:r>
            <a:r>
              <a:rPr lang="it-IT" sz="1400" dirty="0">
                <a:solidFill>
                  <a:schemeClr val="bg1"/>
                </a:solidFill>
              </a:rPr>
              <a:t> (Associazione dei </a:t>
            </a:r>
            <a:r>
              <a:rPr lang="it-IT" sz="1400" dirty="0" err="1">
                <a:solidFill>
                  <a:schemeClr val="bg1"/>
                </a:solidFill>
              </a:rPr>
              <a:t>Mobility</a:t>
            </a:r>
            <a:r>
              <a:rPr lang="it-IT" sz="1400" dirty="0">
                <a:solidFill>
                  <a:schemeClr val="bg1"/>
                </a:solidFill>
              </a:rPr>
              <a:t> manager) in Italia ci sono oltre 850 </a:t>
            </a:r>
            <a:r>
              <a:rPr lang="it-IT" sz="1400" dirty="0" err="1">
                <a:solidFill>
                  <a:schemeClr val="bg1"/>
                </a:solidFill>
              </a:rPr>
              <a:t>Mobility</a:t>
            </a:r>
            <a:r>
              <a:rPr lang="it-IT" sz="1400" dirty="0">
                <a:solidFill>
                  <a:schemeClr val="bg1"/>
                </a:solidFill>
              </a:rPr>
              <a:t> manager presenti soprattutto nelle aziende e solo 66 a livello comunale o sovracomunale.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34010"/>
            <a:ext cx="1507101" cy="10382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006533"/>
            <a:ext cx="1015155" cy="7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26984" r="3774"/>
          <a:stretch/>
        </p:blipFill>
        <p:spPr>
          <a:xfrm>
            <a:off x="0" y="1905000"/>
            <a:ext cx="4267200" cy="4038600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 rotWithShape="1">
          <a:blip r:embed="rId3"/>
          <a:srcRect l="46498" t="31628" r="18383" b="33182"/>
          <a:stretch/>
        </p:blipFill>
        <p:spPr bwMode="auto">
          <a:xfrm>
            <a:off x="4267200" y="1931894"/>
            <a:ext cx="4724400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t="3011" r="45283" b="85714"/>
          <a:stretch/>
        </p:blipFill>
        <p:spPr>
          <a:xfrm>
            <a:off x="2743200" y="937093"/>
            <a:ext cx="3733432" cy="9144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876519"/>
            <a:ext cx="1762125" cy="10572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44" y="934779"/>
            <a:ext cx="1738312" cy="9702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874340"/>
            <a:ext cx="1008529" cy="10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2819400" y="838200"/>
            <a:ext cx="3563231" cy="990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Competenze green</a:t>
            </a:r>
            <a:endParaRPr lang="it-IT" sz="54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657600" y="2955398"/>
            <a:ext cx="4829616" cy="275960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cambiamento che sta investendo il mercato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lavoro non riguarda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creazione o attivazione di nuovi Green Jobs, ma anche la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richiesta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nuove abilità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interessano tutte le figure professionali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alle quali viene chiesto un ampliamento delle competenze, modificando le abitudini, le routine di lavoro ma anche i comportamenti individuali in seno agli stessi processi produttivi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54099"/>
            <a:ext cx="2913092" cy="23622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514600" y="20151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Attitudine </a:t>
            </a:r>
            <a:r>
              <a:rPr lang="it-IT" b="1" dirty="0">
                <a:solidFill>
                  <a:srgbClr val="00B050"/>
                </a:solidFill>
              </a:rPr>
              <a:t>al risparmio energetico e sensibilità alla riduzione dell’impatto ambientale </a:t>
            </a:r>
          </a:p>
        </p:txBody>
      </p:sp>
    </p:spTree>
    <p:extLst>
      <p:ext uri="{BB962C8B-B14F-4D97-AF65-F5344CB8AC3E}">
        <p14:creationId xmlns:p14="http://schemas.microsoft.com/office/powerpoint/2010/main" val="20728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3048000" y="914400"/>
            <a:ext cx="3258431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0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Competenze green</a:t>
            </a:r>
            <a:endParaRPr lang="it-IT" sz="40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2737" y="2306597"/>
            <a:ext cx="2604006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Competenze green richieste per livello di istruzione nel 2020</a:t>
            </a:r>
          </a:p>
          <a:p>
            <a:pPr algn="ctr"/>
            <a:r>
              <a:rPr lang="it-IT" dirty="0" smtClean="0"/>
              <a:t>(% sul totale entrate)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7273"/>
          <a:stretch/>
        </p:blipFill>
        <p:spPr>
          <a:xfrm>
            <a:off x="2819400" y="2133600"/>
            <a:ext cx="5943600" cy="38862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2737" y="3886200"/>
            <a:ext cx="2636663" cy="175432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DIN-Regular"/>
              </a:rPr>
              <a:t>Al crescere del livello di istruzione richiesto cresce anche il grado di importanza attribuito alle competenze green</a:t>
            </a:r>
            <a:endParaRPr lang="it-IT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3048000" y="914400"/>
            <a:ext cx="3258431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0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Competenze green</a:t>
            </a:r>
            <a:endParaRPr lang="it-IT" sz="40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9152"/>
          <a:stretch/>
        </p:blipFill>
        <p:spPr>
          <a:xfrm>
            <a:off x="0" y="1752600"/>
            <a:ext cx="5867400" cy="42672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791200" y="2816601"/>
            <a:ext cx="3258431" cy="230832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Le </a:t>
            </a:r>
            <a:r>
              <a:rPr lang="it-IT" b="1" dirty="0" smtClean="0"/>
              <a:t>prime 10 professioni </a:t>
            </a:r>
            <a:r>
              <a:rPr lang="it-IT" dirty="0" smtClean="0"/>
              <a:t>per quota % di attitudine al risparmio energetico e sensibilità alla riduzione dell’impatto ambientale richiesta con grado elevato di importanza nel 2020</a:t>
            </a:r>
          </a:p>
          <a:p>
            <a:pPr algn="ctr"/>
            <a:r>
              <a:rPr lang="it-IT" dirty="0" smtClean="0"/>
              <a:t>(% sul totale delle entrate della figura)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60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3048000" y="914400"/>
            <a:ext cx="3258431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0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Competenze green</a:t>
            </a:r>
            <a:endParaRPr lang="it-IT" sz="40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6200" y="2209800"/>
            <a:ext cx="3258431" cy="313932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Le 10 professioni di più difficile reperimento </a:t>
            </a:r>
            <a:r>
              <a:rPr lang="it-IT" dirty="0" smtClean="0"/>
              <a:t>quando l’attitudine al risparmio energetico e la sensibilità alla riduzione dell’impatto ambientale sono maggiormente richieste con grado elevato di importanza nel 2020</a:t>
            </a:r>
          </a:p>
          <a:p>
            <a:pPr algn="ctr"/>
            <a:r>
              <a:rPr lang="it-IT" dirty="0" smtClean="0"/>
              <a:t>(% sul totale delle entrate per cui è richiesto elevato grado di importanza)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13928"/>
          <a:stretch/>
        </p:blipFill>
        <p:spPr>
          <a:xfrm>
            <a:off x="3334631" y="1828800"/>
            <a:ext cx="5656969" cy="42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2440094621"/>
              </p:ext>
            </p:extLst>
          </p:nvPr>
        </p:nvGraphicFramePr>
        <p:xfrm>
          <a:off x="1752600" y="1714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3"/>
          <p:cNvSpPr/>
          <p:nvPr/>
        </p:nvSpPr>
        <p:spPr>
          <a:xfrm>
            <a:off x="2514600" y="762000"/>
            <a:ext cx="4572000" cy="677108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2021-2025 ITALIA</a:t>
            </a:r>
          </a:p>
          <a:p>
            <a:pPr algn="ct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PUNTO DI PARTENZA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3086100"/>
            <a:ext cx="1600200" cy="16002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85439"/>
            <a:ext cx="1256686" cy="8382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134" y="1714500"/>
            <a:ext cx="1893090" cy="97762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78" y="4343400"/>
            <a:ext cx="1676400" cy="8382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76600"/>
            <a:ext cx="1219200" cy="12192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" y="5181600"/>
            <a:ext cx="2653844" cy="42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33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2810" y="4805174"/>
            <a:ext cx="6858000" cy="553998"/>
          </a:xfrm>
        </p:spPr>
        <p:txBody>
          <a:bodyPr/>
          <a:lstStyle/>
          <a:p>
            <a:r>
              <a:rPr lang="it-IT" sz="1800" dirty="0" smtClean="0">
                <a:solidFill>
                  <a:schemeClr val="tx2"/>
                </a:solidFill>
              </a:rPr>
              <a:t>Antonini Raffaella</a:t>
            </a:r>
          </a:p>
          <a:p>
            <a:r>
              <a:rPr lang="it-IT" sz="1800" dirty="0">
                <a:solidFill>
                  <a:schemeClr val="tx2"/>
                </a:solidFill>
              </a:rPr>
              <a:t>orientamento@lg.camcom.it</a:t>
            </a:r>
          </a:p>
        </p:txBody>
      </p:sp>
      <p:sp>
        <p:nvSpPr>
          <p:cNvPr id="6" name="Rettangolo 5"/>
          <p:cNvSpPr/>
          <p:nvPr/>
        </p:nvSpPr>
        <p:spPr>
          <a:xfrm>
            <a:off x="381000" y="4267200"/>
            <a:ext cx="84582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Grazie per l’attenzione</a:t>
            </a:r>
            <a:endParaRPr lang="it-IT" b="1" dirty="0">
              <a:solidFill>
                <a:srgbClr val="808080">
                  <a:lumMod val="25000"/>
                </a:srgb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62" y="1719404"/>
            <a:ext cx="2848051" cy="1342284"/>
          </a:xfrm>
          <a:prstGeom prst="rect">
            <a:avLst/>
          </a:prstGeom>
        </p:spPr>
      </p:pic>
      <p:pic>
        <p:nvPicPr>
          <p:cNvPr id="9" name="Picture 2" descr="C:\Users\casagrande\Desktop\ue-fse-investiamo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17" y="1112244"/>
            <a:ext cx="1529579" cy="3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124339"/>
            <a:ext cx="920576" cy="37798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776" y="1099896"/>
            <a:ext cx="1005927" cy="37798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340880" y="3245757"/>
            <a:ext cx="4681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hlinkClick r:id="rId6"/>
              </a:rPr>
              <a:t>https://excelsior.unioncamere.net</a:t>
            </a:r>
            <a:r>
              <a:rPr lang="it-IT" sz="2400" b="1" dirty="0" smtClean="0">
                <a:hlinkClick r:id="rId6"/>
              </a:rPr>
              <a:t>/</a:t>
            </a:r>
            <a:endParaRPr lang="it-IT" sz="2400" b="1" dirty="0" smtClean="0"/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1278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14400" y="1583167"/>
            <a:ext cx="7696200" cy="101438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risorse per il rilancio post </a:t>
            </a:r>
            <a:r>
              <a:rPr lang="it-IT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it-IT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dell’UE sono collegate in gran parte al piano europeo Next Generation EU (NGEU) i cui fondi sono destinati per più dell'80% ad investimenti e riforme previsti dal Dispositivo per la ripresa e la resilienza (</a:t>
            </a:r>
            <a:r>
              <a:rPr lang="it-IT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it-IT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Recovery</a:t>
            </a:r>
            <a:r>
              <a:rPr lang="it-IT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</a:t>
            </a:r>
            <a:r>
              <a:rPr lang="it-IT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Facility</a:t>
            </a:r>
            <a:r>
              <a:rPr lang="it-IT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che dovranno realizzarsi in alcuni ambiti delineati come strategici</a:t>
            </a:r>
            <a:r>
              <a:rPr lang="it-IT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19400" y="310447"/>
            <a:ext cx="4572000" cy="984885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2021-2025 ITALIA</a:t>
            </a:r>
          </a:p>
          <a:p>
            <a:pPr algn="ct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opportunità derivanti dal programma Next Generation EU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03947" y="275762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dirty="0" smtClean="0">
                <a:solidFill>
                  <a:srgbClr val="00B050"/>
                </a:solidFill>
              </a:rPr>
              <a:t>Tecnologie </a:t>
            </a:r>
            <a:r>
              <a:rPr lang="it-IT" sz="1600" b="1" dirty="0">
                <a:solidFill>
                  <a:srgbClr val="00B050"/>
                </a:solidFill>
              </a:rPr>
              <a:t>pulite</a:t>
            </a:r>
            <a:r>
              <a:rPr lang="it-IT" sz="1600" dirty="0"/>
              <a:t>: sviluppo ed utilizzo di energie rinnovabili e loro integrazione, sviluppo dei mercati dell'idrogeno e delle relative infrastrutture in Europa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648200" y="275275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 smtClean="0">
                <a:solidFill>
                  <a:srgbClr val="FFC000"/>
                </a:solidFill>
              </a:rPr>
              <a:t>Efficienza </a:t>
            </a:r>
            <a:r>
              <a:rPr lang="it-IT" sz="1600" dirty="0">
                <a:solidFill>
                  <a:srgbClr val="FFC000"/>
                </a:solidFill>
              </a:rPr>
              <a:t>energetica</a:t>
            </a:r>
            <a:r>
              <a:rPr lang="it-IT" sz="1600" dirty="0"/>
              <a:t>: conseguimento degli obiettivi climatici europei e sviluppo digitale mediante la domotica e i sistemi di misurazione intelligenti;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038600" y="361923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dirty="0" smtClean="0">
                <a:solidFill>
                  <a:srgbClr val="7030A0"/>
                </a:solidFill>
              </a:rPr>
              <a:t>Sistemi di trasporto</a:t>
            </a:r>
            <a:r>
              <a:rPr lang="it-IT" sz="1600" dirty="0" smtClean="0"/>
              <a:t>: sviluppo di sistemi sostenibili, accessibili e intelligenti, stazioni di ricarica e rifornimento e l'ampliamento dei trasporti pubblici</a:t>
            </a:r>
            <a:endParaRPr lang="it-IT" sz="1600" dirty="0"/>
          </a:p>
        </p:txBody>
      </p:sp>
      <p:sp>
        <p:nvSpPr>
          <p:cNvPr id="13" name="Rettangolo 12"/>
          <p:cNvSpPr/>
          <p:nvPr/>
        </p:nvSpPr>
        <p:spPr>
          <a:xfrm>
            <a:off x="0" y="3670130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accent5"/>
                </a:solidFill>
              </a:rPr>
              <a:t>Banda </a:t>
            </a:r>
            <a:r>
              <a:rPr lang="it-IT" sz="1600" b="1" dirty="0">
                <a:solidFill>
                  <a:schemeClr val="accent5"/>
                </a:solidFill>
              </a:rPr>
              <a:t>larga</a:t>
            </a:r>
            <a:r>
              <a:rPr lang="it-IT" sz="1600" dirty="0"/>
              <a:t>: diffusione dei servizio in tutte le regioni, comprese le reti in fibra e 5G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03947" y="4383666"/>
            <a:ext cx="5143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Digitalizzazione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della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</a:t>
            </a:r>
            <a:r>
              <a:rPr lang="it-IT" sz="1600" dirty="0" smtClean="0"/>
              <a:t>: modernizzazione </a:t>
            </a:r>
            <a:r>
              <a:rPr lang="it-IT" sz="1600" dirty="0"/>
              <a:t>dei servizi pubblici per fornire ai cittadini il controllo della propria identità e dei loro dati online e incentivare l'accesso ai servizi digitali;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564841" y="4459960"/>
            <a:ext cx="3467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err="1" smtClean="0">
                <a:solidFill>
                  <a:srgbClr val="0070C0"/>
                </a:solidFill>
              </a:rPr>
              <a:t>Cloud</a:t>
            </a:r>
            <a:r>
              <a:rPr lang="it-IT" sz="1600" dirty="0"/>
              <a:t>: incrementare le capacità industriali europee di </a:t>
            </a:r>
            <a:r>
              <a:rPr lang="it-IT" sz="1600" dirty="0" err="1"/>
              <a:t>cloud</a:t>
            </a:r>
            <a:r>
              <a:rPr lang="it-IT" sz="1600" dirty="0"/>
              <a:t> di dati e sviluppare processori più potenti, all'avanguardia e sostenibili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04800" y="5460884"/>
            <a:ext cx="8420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accent6"/>
                </a:solidFill>
              </a:rPr>
              <a:t>L</a:t>
            </a:r>
            <a:r>
              <a:rPr lang="it-IT" sz="1600" b="1" dirty="0" smtClean="0">
                <a:solidFill>
                  <a:schemeClr val="accent6"/>
                </a:solidFill>
              </a:rPr>
              <a:t>avoro</a:t>
            </a:r>
            <a:r>
              <a:rPr lang="it-IT" sz="1600" dirty="0"/>
              <a:t>: investire nella riqualificazione e nell’aggiornamento delle competenze, fattori fondamentali per sostenere le transizioni verde e digitale e rafforzare il potenziale di innovazione e di crescita</a:t>
            </a:r>
          </a:p>
        </p:txBody>
      </p:sp>
    </p:spTree>
    <p:extLst>
      <p:ext uri="{BB962C8B-B14F-4D97-AF65-F5344CB8AC3E}">
        <p14:creationId xmlns:p14="http://schemas.microsoft.com/office/powerpoint/2010/main" val="67809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9">
            <a:extLst>
              <a:ext uri="{FF2B5EF4-FFF2-40B4-BE49-F238E27FC236}">
                <a16:creationId xmlns:a16="http://schemas.microsoft.com/office/drawing/2014/main" xmlns="" id="{D1BD955B-5539-E64E-B57B-F8627F94F3A5}"/>
              </a:ext>
            </a:extLst>
          </p:cNvPr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14" name="Segnaposto numero diapositiva 9">
            <a:extLst>
              <a:ext uri="{FF2B5EF4-FFF2-40B4-BE49-F238E27FC236}">
                <a16:creationId xmlns:a16="http://schemas.microsoft.com/office/drawing/2014/main" xmlns="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628900" y="304900"/>
            <a:ext cx="4572000" cy="89255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OCCUPAZIONALI PREVISTI NEL PERIODO 2021-2025 PER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COMMERCIO E TURISMO</a:t>
            </a:r>
          </a:p>
        </p:txBody>
      </p:sp>
      <p:sp>
        <p:nvSpPr>
          <p:cNvPr id="8" name="Rettangolo 7"/>
          <p:cNvSpPr/>
          <p:nvPr/>
        </p:nvSpPr>
        <p:spPr>
          <a:xfrm>
            <a:off x="152400" y="2616070"/>
            <a:ext cx="4648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S</a:t>
            </a:r>
            <a:r>
              <a:rPr lang="it-IT" sz="1600" dirty="0" smtClean="0"/>
              <a:t>i </a:t>
            </a:r>
            <a:r>
              <a:rPr lang="it-IT" sz="1600" dirty="0"/>
              <a:t>stima il più elevato tasso di fabbisogno per gli </a:t>
            </a:r>
            <a:r>
              <a:rPr lang="it-IT" sz="1600" b="1" dirty="0">
                <a:solidFill>
                  <a:srgbClr val="C00000"/>
                </a:solidFill>
              </a:rPr>
              <a:t>specialisti in scienze matematiche e informatiche </a:t>
            </a:r>
            <a:r>
              <a:rPr lang="it-IT" sz="1600" dirty="0"/>
              <a:t>(che includono progettisti di siti web e applicazioni multimediali), che probabilmente saranno richiesti per </a:t>
            </a:r>
            <a:r>
              <a:rPr lang="it-IT" sz="1600" b="1" dirty="0">
                <a:solidFill>
                  <a:srgbClr val="0070C0"/>
                </a:solidFill>
              </a:rPr>
              <a:t>adeguare i servizi turistici in campo digitale, beneficiando delle risorse programmate a livello nazionale ed europeo.</a:t>
            </a:r>
          </a:p>
          <a:p>
            <a:pPr algn="just"/>
            <a:r>
              <a:rPr lang="it-IT" sz="1600" dirty="0"/>
              <a:t>L</a:t>
            </a:r>
            <a:r>
              <a:rPr lang="it-IT" sz="1600" dirty="0" smtClean="0"/>
              <a:t>e </a:t>
            </a:r>
            <a:r>
              <a:rPr lang="it-IT" sz="1600" dirty="0"/>
              <a:t>competenze verdi potranno sostenere la ripresa del settore promuovendo </a:t>
            </a:r>
            <a:r>
              <a:rPr lang="it-IT" sz="1600" b="1" dirty="0">
                <a:solidFill>
                  <a:srgbClr val="00B050"/>
                </a:solidFill>
              </a:rPr>
              <a:t>un’offerta turistica più sostenibile.</a:t>
            </a:r>
            <a:r>
              <a:rPr lang="it-IT" sz="1600" dirty="0"/>
              <a:t> Saranno fondamentali anche in questo settore le </a:t>
            </a:r>
            <a:r>
              <a:rPr lang="it-IT" sz="1600" b="1" dirty="0">
                <a:solidFill>
                  <a:srgbClr val="A40000"/>
                </a:solidFill>
              </a:rPr>
              <a:t>competenze inerenti al riciclo e alla gestione dei rifiuti, nonché le e-</a:t>
            </a:r>
            <a:r>
              <a:rPr lang="it-IT" sz="1600" b="1" dirty="0" err="1">
                <a:solidFill>
                  <a:srgbClr val="A40000"/>
                </a:solidFill>
              </a:rPr>
              <a:t>skill</a:t>
            </a:r>
            <a:r>
              <a:rPr lang="it-IT" sz="1600" b="1" dirty="0">
                <a:solidFill>
                  <a:srgbClr val="A40000"/>
                </a:solidFill>
              </a:rPr>
              <a:t> per una transizione verso servizi innovativi e digitalizzati</a:t>
            </a:r>
            <a:r>
              <a:rPr lang="it-IT" sz="1600" b="1" dirty="0" smtClean="0">
                <a:solidFill>
                  <a:srgbClr val="A40000"/>
                </a:solidFill>
              </a:rPr>
              <a:t>.</a:t>
            </a:r>
            <a:endParaRPr lang="it-IT" sz="1600" b="1" dirty="0">
              <a:solidFill>
                <a:srgbClr val="A40000"/>
              </a:solidFill>
            </a:endParaRPr>
          </a:p>
        </p:txBody>
      </p:sp>
      <p:pic>
        <p:nvPicPr>
          <p:cNvPr id="9" name="Immagine 8"/>
          <p:cNvPicPr/>
          <p:nvPr/>
        </p:nvPicPr>
        <p:blipFill rotWithShape="1">
          <a:blip r:embed="rId2"/>
          <a:srcRect l="18769" t="17710" r="36413" b="10320"/>
          <a:stretch/>
        </p:blipFill>
        <p:spPr bwMode="auto">
          <a:xfrm>
            <a:off x="5029200" y="1066800"/>
            <a:ext cx="3886200" cy="4895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3400" y="6277689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 tabella sono </a:t>
            </a:r>
            <a:r>
              <a:rPr lang="it-IT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riportate le prime professioni per gruppo professionale per fabbisogno nel quinquennio. 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2400" y="1538852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Tra le </a:t>
            </a:r>
            <a:r>
              <a:rPr lang="it-IT" sz="1600" b="1" dirty="0"/>
              <a:t>professioni con i più ampi fabbisogni nel quinquennio</a:t>
            </a:r>
            <a:r>
              <a:rPr lang="it-IT" sz="1600" dirty="0"/>
              <a:t> emergono in particolare</a:t>
            </a:r>
            <a:r>
              <a:rPr lang="it-IT" sz="1600" dirty="0">
                <a:solidFill>
                  <a:srgbClr val="C00000"/>
                </a:solidFill>
              </a:rPr>
              <a:t>: </a:t>
            </a:r>
            <a:r>
              <a:rPr lang="it-IT" sz="1600" b="1" dirty="0">
                <a:solidFill>
                  <a:srgbClr val="C00000"/>
                </a:solidFill>
              </a:rPr>
              <a:t>addetti nelle attività di ristorazione, addetti alle vendite e tecnici della distribuzione </a:t>
            </a:r>
            <a:r>
              <a:rPr lang="it-IT" sz="1600" b="1" dirty="0" smtClean="0">
                <a:solidFill>
                  <a:srgbClr val="C00000"/>
                </a:solidFill>
              </a:rPr>
              <a:t>commerciale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7193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9">
            <a:extLst>
              <a:ext uri="{FF2B5EF4-FFF2-40B4-BE49-F238E27FC236}">
                <a16:creationId xmlns="" xmlns:a16="http://schemas.microsoft.com/office/drawing/2014/main" id="{D1BD955B-5539-E64E-B57B-F8627F94F3A5}"/>
              </a:ext>
            </a:extLst>
          </p:cNvPr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14" name="Segnaposto numero diapositiva 9">
            <a:extLst>
              <a:ext uri="{FF2B5EF4-FFF2-40B4-BE49-F238E27FC236}">
                <a16:creationId xmlns="" xmlns:a16="http://schemas.microsoft.com/office/drawing/2014/main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86000" y="609600"/>
            <a:ext cx="4572000" cy="89255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OCCUPAZIONALI PREVISTI NEL PERIODO 2021-2025 PER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FINANZA E CONSULENZA</a:t>
            </a:r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6200" y="1828800"/>
            <a:ext cx="4648200" cy="403187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it-IT" sz="1600" dirty="0" smtClean="0"/>
              <a:t>Tra </a:t>
            </a:r>
            <a:r>
              <a:rPr lang="it-IT" sz="1600" dirty="0"/>
              <a:t>le professioni che saranno maggiormente richieste </a:t>
            </a:r>
            <a:r>
              <a:rPr lang="it-IT" sz="1600" dirty="0" smtClean="0"/>
              <a:t>risultano </a:t>
            </a:r>
            <a:r>
              <a:rPr lang="it-IT" sz="1600" dirty="0"/>
              <a:t>gli </a:t>
            </a:r>
            <a:r>
              <a:rPr lang="it-IT" sz="1600" b="1" dirty="0">
                <a:solidFill>
                  <a:srgbClr val="A40000"/>
                </a:solidFill>
              </a:rPr>
              <a:t>specialisti in scienze gestionali, commerciali e bancarie</a:t>
            </a:r>
            <a:r>
              <a:rPr lang="it-IT" sz="1600" dirty="0"/>
              <a:t> (tra cui i </a:t>
            </a:r>
            <a:r>
              <a:rPr lang="it-IT" sz="1600" u="sng" dirty="0" err="1"/>
              <a:t>project</a:t>
            </a:r>
            <a:r>
              <a:rPr lang="it-IT" sz="1600" u="sng" dirty="0"/>
              <a:t> manager</a:t>
            </a:r>
            <a:r>
              <a:rPr lang="it-IT" sz="1600" dirty="0"/>
              <a:t>), i </a:t>
            </a:r>
            <a:r>
              <a:rPr lang="it-IT" sz="1600" b="1" dirty="0">
                <a:solidFill>
                  <a:srgbClr val="A40000"/>
                </a:solidFill>
              </a:rPr>
              <a:t>tecnici dei rapporti con i </a:t>
            </a:r>
            <a:r>
              <a:rPr lang="it-IT" sz="1600" b="1" dirty="0" smtClean="0">
                <a:solidFill>
                  <a:srgbClr val="A40000"/>
                </a:solidFill>
              </a:rPr>
              <a:t>mercati </a:t>
            </a:r>
            <a:r>
              <a:rPr lang="it-IT" sz="1600" dirty="0"/>
              <a:t>(ad es. tecnici del marketing e della pubblicità), gli </a:t>
            </a:r>
            <a:r>
              <a:rPr lang="it-IT" sz="1600" b="1" dirty="0">
                <a:solidFill>
                  <a:srgbClr val="A40000"/>
                </a:solidFill>
              </a:rPr>
              <a:t>ingegneri</a:t>
            </a:r>
            <a:r>
              <a:rPr lang="it-IT" sz="1600" dirty="0">
                <a:solidFill>
                  <a:srgbClr val="A40000"/>
                </a:solidFill>
              </a:rPr>
              <a:t> </a:t>
            </a:r>
            <a:r>
              <a:rPr lang="it-IT" sz="1600" dirty="0"/>
              <a:t>(la filiera assorbe oltre la metà del totale di queste figure), i </a:t>
            </a:r>
            <a:r>
              <a:rPr lang="it-IT" sz="1600" b="1" dirty="0">
                <a:solidFill>
                  <a:srgbClr val="A40000"/>
                </a:solidFill>
              </a:rPr>
              <a:t>tecnici dell’organizzazione e dell’amministrazione delle attività produttive</a:t>
            </a:r>
            <a:r>
              <a:rPr lang="it-IT" sz="1600" dirty="0"/>
              <a:t> con stime del tasso di fabbisogno sopra la media. Seguono </a:t>
            </a:r>
            <a:r>
              <a:rPr lang="it-IT" sz="1600" dirty="0">
                <a:solidFill>
                  <a:schemeClr val="tx2"/>
                </a:solidFill>
              </a:rPr>
              <a:t>gli specialisti in scienze giuridiche</a:t>
            </a:r>
            <a:r>
              <a:rPr lang="it-IT" sz="1600" dirty="0"/>
              <a:t>, i </a:t>
            </a:r>
            <a:r>
              <a:rPr lang="it-IT" sz="1600" dirty="0">
                <a:solidFill>
                  <a:schemeClr val="tx2"/>
                </a:solidFill>
              </a:rPr>
              <a:t>tecnici delle attività finanziarie e assicurative, gli architetti e i tecnici in campo ingegneristico. </a:t>
            </a:r>
          </a:p>
          <a:p>
            <a:pPr algn="ctr"/>
            <a:r>
              <a:rPr lang="it-IT" sz="1600" b="1" dirty="0"/>
              <a:t>Queste professioni saranno ampiamente richieste </a:t>
            </a:r>
            <a:r>
              <a:rPr lang="it-IT" sz="1600" b="1" dirty="0" smtClean="0"/>
              <a:t>per </a:t>
            </a:r>
            <a:r>
              <a:rPr lang="it-IT" sz="1600" b="1" dirty="0"/>
              <a:t>rispondere alle </a:t>
            </a:r>
            <a:r>
              <a:rPr lang="it-IT" sz="1600" b="1" dirty="0" smtClean="0"/>
              <a:t>esigenze </a:t>
            </a:r>
            <a:r>
              <a:rPr lang="it-IT" sz="1600" b="1" dirty="0"/>
              <a:t>delle imprese nel campo della digitalizzazione e dell’innovazione dei processi per agevolare le transizioni </a:t>
            </a:r>
            <a:r>
              <a:rPr lang="it-IT" sz="1600" b="1" dirty="0">
                <a:solidFill>
                  <a:srgbClr val="00B0F0"/>
                </a:solidFill>
              </a:rPr>
              <a:t>digitale </a:t>
            </a:r>
            <a:r>
              <a:rPr lang="it-IT" sz="1600" b="1" dirty="0"/>
              <a:t>e </a:t>
            </a:r>
            <a:r>
              <a:rPr lang="it-IT" sz="1600" b="1" dirty="0">
                <a:solidFill>
                  <a:srgbClr val="00B050"/>
                </a:solidFill>
              </a:rPr>
              <a:t>green</a:t>
            </a:r>
            <a:r>
              <a:rPr lang="it-IT" sz="1600" b="1" dirty="0"/>
              <a:t>. </a:t>
            </a:r>
          </a:p>
        </p:txBody>
      </p:sp>
      <p:pic>
        <p:nvPicPr>
          <p:cNvPr id="10" name="Immagine 9"/>
          <p:cNvPicPr/>
          <p:nvPr/>
        </p:nvPicPr>
        <p:blipFill rotWithShape="1">
          <a:blip r:embed="rId2"/>
          <a:srcRect l="14140" t="24379" r="38066" b="4323"/>
          <a:stretch/>
        </p:blipFill>
        <p:spPr bwMode="auto">
          <a:xfrm>
            <a:off x="5029200" y="1981200"/>
            <a:ext cx="3429000" cy="3810000"/>
          </a:xfrm>
          <a:prstGeom prst="rect">
            <a:avLst/>
          </a:prstGeom>
          <a:ln w="2222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374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9">
            <a:extLst>
              <a:ext uri="{FF2B5EF4-FFF2-40B4-BE49-F238E27FC236}">
                <a16:creationId xmlns="" xmlns:a16="http://schemas.microsoft.com/office/drawing/2014/main" id="{D1BD955B-5539-E64E-B57B-F8627F94F3A5}"/>
              </a:ext>
            </a:extLst>
          </p:cNvPr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14" name="Segnaposto numero diapositiva 9">
            <a:extLst>
              <a:ext uri="{FF2B5EF4-FFF2-40B4-BE49-F238E27FC236}">
                <a16:creationId xmlns="" xmlns:a16="http://schemas.microsoft.com/office/drawing/2014/main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43200" y="465624"/>
            <a:ext cx="4572000" cy="89255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OCCUPAZIONALI PREVISTI NEL PERIODO 2021-2025 PER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COSTRUZIONI E INFRASTRUTTURE</a:t>
            </a:r>
          </a:p>
        </p:txBody>
      </p:sp>
      <p:sp>
        <p:nvSpPr>
          <p:cNvPr id="8" name="Rettangolo 7"/>
          <p:cNvSpPr/>
          <p:nvPr/>
        </p:nvSpPr>
        <p:spPr>
          <a:xfrm>
            <a:off x="152400" y="1683971"/>
            <a:ext cx="4648200" cy="440120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it-IT" sz="1400" dirty="0"/>
              <a:t>Oltre la metà della domanda della filiera sarà costituita da </a:t>
            </a:r>
            <a:r>
              <a:rPr lang="it-IT" sz="1400" b="1" dirty="0">
                <a:solidFill>
                  <a:srgbClr val="A40000"/>
                </a:solidFill>
              </a:rPr>
              <a:t>artigiani e operai specializzati delle </a:t>
            </a:r>
            <a:r>
              <a:rPr lang="it-IT" sz="1400" b="1" dirty="0" smtClean="0">
                <a:solidFill>
                  <a:srgbClr val="A40000"/>
                </a:solidFill>
              </a:rPr>
              <a:t>costruzioni </a:t>
            </a:r>
            <a:r>
              <a:rPr lang="it-IT" sz="1400" b="1" dirty="0">
                <a:solidFill>
                  <a:srgbClr val="A40000"/>
                </a:solidFill>
              </a:rPr>
              <a:t>e nel mantenimento di strutture edili e da </a:t>
            </a:r>
            <a:r>
              <a:rPr lang="it-IT" sz="1400" b="1" dirty="0" smtClean="0">
                <a:solidFill>
                  <a:srgbClr val="A40000"/>
                </a:solidFill>
              </a:rPr>
              <a:t>addetti </a:t>
            </a:r>
            <a:r>
              <a:rPr lang="it-IT" sz="1400" b="1" dirty="0">
                <a:solidFill>
                  <a:srgbClr val="A40000"/>
                </a:solidFill>
              </a:rPr>
              <a:t>alle rifiniture delle costruzioni.</a:t>
            </a:r>
            <a:r>
              <a:rPr lang="it-IT" sz="1400" dirty="0"/>
              <a:t> Tra le principali professioni richieste risultano </a:t>
            </a:r>
            <a:r>
              <a:rPr lang="it-IT" sz="1400" dirty="0" smtClean="0"/>
              <a:t>gli </a:t>
            </a:r>
            <a:r>
              <a:rPr lang="it-IT" sz="1400" u="sng" dirty="0"/>
              <a:t>operai specializzati </a:t>
            </a:r>
            <a:r>
              <a:rPr lang="it-IT" sz="1400" u="sng" dirty="0" smtClean="0"/>
              <a:t>nella pitturazione </a:t>
            </a:r>
            <a:r>
              <a:rPr lang="it-IT" sz="1400" u="sng" dirty="0"/>
              <a:t>e pulizia degli esterni degli edifici, gli installatori e manutentori di attrezzature elettriche ed </a:t>
            </a:r>
            <a:r>
              <a:rPr lang="it-IT" sz="1400" u="sng" dirty="0" smtClean="0"/>
              <a:t>elettroniche. </a:t>
            </a:r>
          </a:p>
          <a:p>
            <a:pPr algn="just"/>
            <a:r>
              <a:rPr lang="it-IT" sz="1400" dirty="0" smtClean="0"/>
              <a:t>Gli incentivi governativi per l’</a:t>
            </a:r>
            <a:r>
              <a:rPr lang="it-IT" sz="1400" dirty="0" err="1" smtClean="0"/>
              <a:t>efficientamento</a:t>
            </a:r>
            <a:r>
              <a:rPr lang="it-IT" sz="1400" dirty="0" smtClean="0"/>
              <a:t> </a:t>
            </a:r>
            <a:r>
              <a:rPr lang="it-IT" sz="1400" dirty="0"/>
              <a:t>energetico e la messa in sicurezza del </a:t>
            </a:r>
            <a:r>
              <a:rPr lang="it-IT" sz="1400" dirty="0" smtClean="0"/>
              <a:t>patrimonio edilizio porteranno ad una </a:t>
            </a:r>
            <a:r>
              <a:rPr lang="it-IT" sz="1400" b="1" dirty="0" smtClean="0">
                <a:solidFill>
                  <a:srgbClr val="00B050"/>
                </a:solidFill>
              </a:rPr>
              <a:t>maggior domanda di competenze green</a:t>
            </a:r>
            <a:r>
              <a:rPr lang="it-IT" sz="1400" dirty="0" smtClean="0"/>
              <a:t>.</a:t>
            </a:r>
          </a:p>
          <a:p>
            <a:pPr algn="just"/>
            <a:r>
              <a:rPr lang="it-IT" sz="1400" b="1" dirty="0" smtClean="0">
                <a:solidFill>
                  <a:srgbClr val="A40000"/>
                </a:solidFill>
              </a:rPr>
              <a:t>Si potrebbe verificare una </a:t>
            </a:r>
            <a:r>
              <a:rPr lang="it-IT" sz="1400" b="1" dirty="0">
                <a:solidFill>
                  <a:srgbClr val="A40000"/>
                </a:solidFill>
              </a:rPr>
              <a:t>carenza di competenze per quanto riguarda la progettazione, le tecnologie e i materiali ecologici. </a:t>
            </a:r>
            <a:r>
              <a:rPr lang="it-IT" sz="1400" dirty="0"/>
              <a:t>Per il raggiungimento degli obiettivi nel Green Deal europeo legati alle ristrutturazioni sarà fondamentale la disponibilità di lavoratori edili </a:t>
            </a:r>
            <a:r>
              <a:rPr lang="it-IT" sz="1400" dirty="0" smtClean="0"/>
              <a:t>qualificati</a:t>
            </a:r>
            <a:r>
              <a:rPr lang="it-IT" sz="1400" dirty="0"/>
              <a:t>, che abbiano sviluppato competenze in ambiti quali l'efficienza energetica e delle risorse, le </a:t>
            </a:r>
            <a:r>
              <a:rPr lang="it-IT" sz="1400" dirty="0" smtClean="0"/>
              <a:t>soluzioni </a:t>
            </a:r>
            <a:r>
              <a:rPr lang="it-IT" sz="1400" dirty="0"/>
              <a:t>decentralizzate per le energie rinnovabili, la circolarità, la digitalizzazione e la ristrutturazione delle costruzioni esistenti nel rispetto dei requisiti di accessibilità (Direttiva (UE) </a:t>
            </a:r>
            <a:r>
              <a:rPr lang="it-IT" sz="1400" dirty="0" smtClean="0"/>
              <a:t>2019/882)</a:t>
            </a:r>
          </a:p>
        </p:txBody>
      </p:sp>
      <p:pic>
        <p:nvPicPr>
          <p:cNvPr id="9" name="Immagine 8"/>
          <p:cNvPicPr/>
          <p:nvPr/>
        </p:nvPicPr>
        <p:blipFill rotWithShape="1">
          <a:blip r:embed="rId2"/>
          <a:srcRect l="13429" t="24367" r="37349" b="6693"/>
          <a:stretch/>
        </p:blipFill>
        <p:spPr bwMode="auto">
          <a:xfrm>
            <a:off x="4876800" y="2133600"/>
            <a:ext cx="3581400" cy="3581400"/>
          </a:xfrm>
          <a:prstGeom prst="rect">
            <a:avLst/>
          </a:prstGeom>
          <a:ln w="2222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852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9">
            <a:extLst>
              <a:ext uri="{FF2B5EF4-FFF2-40B4-BE49-F238E27FC236}">
                <a16:creationId xmlns="" xmlns:a16="http://schemas.microsoft.com/office/drawing/2014/main" id="{D1BD955B-5539-E64E-B57B-F8627F94F3A5}"/>
              </a:ext>
            </a:extLst>
          </p:cNvPr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14" name="Segnaposto numero diapositiva 9">
            <a:extLst>
              <a:ext uri="{FF2B5EF4-FFF2-40B4-BE49-F238E27FC236}">
                <a16:creationId xmlns="" xmlns:a16="http://schemas.microsoft.com/office/drawing/2014/main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86000" y="700591"/>
            <a:ext cx="4572000" cy="615553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OCCUPAZIONALI PREVISTI NEL PERIODO 2021-2025 PER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MOBILITA’ E LOGISTICA</a:t>
            </a:r>
          </a:p>
        </p:txBody>
      </p:sp>
      <p:sp>
        <p:nvSpPr>
          <p:cNvPr id="8" name="Rettangolo 7"/>
          <p:cNvSpPr/>
          <p:nvPr/>
        </p:nvSpPr>
        <p:spPr>
          <a:xfrm>
            <a:off x="222690" y="1706431"/>
            <a:ext cx="8534400" cy="107721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it-IT" sz="1600" dirty="0" smtClean="0"/>
              <a:t>Tra i più richiesti potrebbero risultare i </a:t>
            </a:r>
            <a:r>
              <a:rPr lang="it-IT" sz="1600" b="1" dirty="0">
                <a:solidFill>
                  <a:srgbClr val="A40000"/>
                </a:solidFill>
              </a:rPr>
              <a:t>conduttori di veicoli a motore, il personale non qualificato addetto allo spostamento e alla consegna merci, gli impiegati addetti alla gestione amministrativa della logistica e gli impiegati addetti alla segreteria e agli affari generali</a:t>
            </a:r>
            <a:r>
              <a:rPr lang="it-IT" sz="1600" dirty="0"/>
              <a:t>. Inoltre, per gli </a:t>
            </a:r>
            <a:r>
              <a:rPr lang="it-IT" sz="1600" b="1" dirty="0">
                <a:solidFill>
                  <a:srgbClr val="00B050"/>
                </a:solidFill>
              </a:rPr>
              <a:t>ingegneri</a:t>
            </a:r>
            <a:r>
              <a:rPr lang="it-IT" sz="1600" dirty="0"/>
              <a:t> – pur con valori di fabbisogno più contenuti – si stima un elevato tasso di fabbisogno nei prossimi anni</a:t>
            </a:r>
            <a:r>
              <a:rPr lang="it-IT" sz="1600" dirty="0" smtClean="0"/>
              <a:t>.</a:t>
            </a:r>
            <a:endParaRPr lang="it-IT" sz="1600" dirty="0"/>
          </a:p>
        </p:txBody>
      </p:sp>
      <p:pic>
        <p:nvPicPr>
          <p:cNvPr id="10" name="Immagine 9"/>
          <p:cNvPicPr/>
          <p:nvPr/>
        </p:nvPicPr>
        <p:blipFill rotWithShape="1">
          <a:blip r:embed="rId2"/>
          <a:srcRect l="5870" t="30333" r="33955" b="10972"/>
          <a:stretch/>
        </p:blipFill>
        <p:spPr bwMode="auto">
          <a:xfrm>
            <a:off x="3733800" y="2971800"/>
            <a:ext cx="4734885" cy="2895600"/>
          </a:xfrm>
          <a:prstGeom prst="rect">
            <a:avLst/>
          </a:prstGeom>
          <a:ln w="2222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22690" y="3388548"/>
            <a:ext cx="304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Figure di più elevato livello insieme a </a:t>
            </a:r>
            <a:r>
              <a:rPr lang="it-IT" sz="1600" b="1" dirty="0"/>
              <a:t>specifiche competenze digitali potranno essere necessarie a seguito di </a:t>
            </a:r>
            <a:r>
              <a:rPr lang="it-IT" sz="1600" u="sng" dirty="0"/>
              <a:t>interventi mirati alla digitalizzazione dei sistemi logistici dell’Italia e del monitoraggio da remoto della sicurezza </a:t>
            </a:r>
            <a:r>
              <a:rPr lang="it-IT" sz="1600" dirty="0"/>
              <a:t>delle infrastrutture stradali.</a:t>
            </a:r>
          </a:p>
        </p:txBody>
      </p:sp>
    </p:spTree>
    <p:extLst>
      <p:ext uri="{BB962C8B-B14F-4D97-AF65-F5344CB8AC3E}">
        <p14:creationId xmlns:p14="http://schemas.microsoft.com/office/powerpoint/2010/main" val="131292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4487</TotalTime>
  <Words>3500</Words>
  <Application>Microsoft Office PowerPoint</Application>
  <PresentationFormat>Presentazione su schermo (4:3)</PresentationFormat>
  <Paragraphs>251</Paragraphs>
  <Slides>40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54" baseType="lpstr">
      <vt:lpstr>Arial</vt:lpstr>
      <vt:lpstr>Bauhaus 93</vt:lpstr>
      <vt:lpstr>Brush Script MT</vt:lpstr>
      <vt:lpstr>Calibri</vt:lpstr>
      <vt:lpstr>DIN-Regular</vt:lpstr>
      <vt:lpstr>Gotham SSm A</vt:lpstr>
      <vt:lpstr>Goudy Stout</vt:lpstr>
      <vt:lpstr>inherit</vt:lpstr>
      <vt:lpstr>Roboto</vt:lpstr>
      <vt:lpstr>Tahoma</vt:lpstr>
      <vt:lpstr>Times New Roman</vt:lpstr>
      <vt:lpstr>Trebuchet MS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Bartalucci1</dc:creator>
  <cp:lastModifiedBy>Antonini Raffaella</cp:lastModifiedBy>
  <cp:revision>385</cp:revision>
  <cp:lastPrinted>2021-07-13T10:55:57Z</cp:lastPrinted>
  <dcterms:created xsi:type="dcterms:W3CDTF">2019-04-03T08:33:54Z</dcterms:created>
  <dcterms:modified xsi:type="dcterms:W3CDTF">2022-02-15T09:12:36Z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2019-04-03T00:00:00Z</vt:filetime>
  </property>
</Properties>
</file>